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 id="2147483673" r:id="rId2"/>
  </p:sldMasterIdLst>
  <p:notesMasterIdLst>
    <p:notesMasterId r:id="rId5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0" d="100"/>
          <a:sy n="160" d="100"/>
        </p:scale>
        <p:origin x="-16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170" marR="0" lvl="1" indent="-12670" algn="l" rtl="0">
              <a:spcBef>
                <a:spcPts val="0"/>
              </a:spcBef>
              <a:buNone/>
              <a:defRPr sz="1800" b="0" i="0" u="none" strike="noStrike" cap="none">
                <a:solidFill>
                  <a:schemeClr val="dk1"/>
                </a:solidFill>
                <a:latin typeface="Calibri"/>
                <a:ea typeface="Calibri"/>
                <a:cs typeface="Calibri"/>
                <a:sym typeface="Calibri"/>
              </a:defRPr>
            </a:lvl2pPr>
            <a:lvl3pPr marL="914341" marR="0" lvl="2" indent="-12641" algn="l" rtl="0">
              <a:spcBef>
                <a:spcPts val="0"/>
              </a:spcBef>
              <a:buNone/>
              <a:defRPr sz="1800" b="0" i="0" u="none" strike="noStrike" cap="none">
                <a:solidFill>
                  <a:schemeClr val="dk1"/>
                </a:solidFill>
                <a:latin typeface="Calibri"/>
                <a:ea typeface="Calibri"/>
                <a:cs typeface="Calibri"/>
                <a:sym typeface="Calibri"/>
              </a:defRPr>
            </a:lvl3pPr>
            <a:lvl4pPr marL="1371511" marR="0" lvl="3" indent="-12610" algn="l" rtl="0">
              <a:spcBef>
                <a:spcPts val="0"/>
              </a:spcBef>
              <a:buNone/>
              <a:defRPr sz="1800" b="0" i="0" u="none" strike="noStrike" cap="none">
                <a:solidFill>
                  <a:schemeClr val="dk1"/>
                </a:solidFill>
                <a:latin typeface="Calibri"/>
                <a:ea typeface="Calibri"/>
                <a:cs typeface="Calibri"/>
                <a:sym typeface="Calibri"/>
              </a:defRPr>
            </a:lvl4pPr>
            <a:lvl5pPr marL="1828681" marR="0" lvl="4" indent="-12581" algn="l" rtl="0">
              <a:spcBef>
                <a:spcPts val="0"/>
              </a:spcBef>
              <a:buNone/>
              <a:defRPr sz="1800" b="0" i="0" u="none" strike="noStrike" cap="none">
                <a:solidFill>
                  <a:schemeClr val="dk1"/>
                </a:solidFill>
                <a:latin typeface="Calibri"/>
                <a:ea typeface="Calibri"/>
                <a:cs typeface="Calibri"/>
                <a:sym typeface="Calibri"/>
              </a:defRPr>
            </a:lvl5pPr>
            <a:lvl6pPr marL="2285852" marR="0" lvl="5" indent="-12551" algn="l" rtl="0">
              <a:spcBef>
                <a:spcPts val="0"/>
              </a:spcBef>
              <a:buNone/>
              <a:defRPr sz="1800" b="0" i="0" u="none" strike="noStrike" cap="none">
                <a:solidFill>
                  <a:schemeClr val="dk1"/>
                </a:solidFill>
                <a:latin typeface="Calibri"/>
                <a:ea typeface="Calibri"/>
                <a:cs typeface="Calibri"/>
                <a:sym typeface="Calibri"/>
              </a:defRPr>
            </a:lvl6pPr>
            <a:lvl7pPr marL="2743022" marR="0" lvl="6" indent="-12521" algn="l" rtl="0">
              <a:spcBef>
                <a:spcPts val="0"/>
              </a:spcBef>
              <a:buNone/>
              <a:defRPr sz="1800" b="0" i="0" u="none" strike="noStrike" cap="none">
                <a:solidFill>
                  <a:schemeClr val="dk1"/>
                </a:solidFill>
                <a:latin typeface="Calibri"/>
                <a:ea typeface="Calibri"/>
                <a:cs typeface="Calibri"/>
                <a:sym typeface="Calibri"/>
              </a:defRPr>
            </a:lvl7pPr>
            <a:lvl8pPr marL="3200192" marR="0" lvl="7" indent="-12492" algn="l" rtl="0">
              <a:spcBef>
                <a:spcPts val="0"/>
              </a:spcBef>
              <a:buNone/>
              <a:defRPr sz="1800" b="0" i="0" u="none" strike="noStrike" cap="none">
                <a:solidFill>
                  <a:schemeClr val="dk1"/>
                </a:solidFill>
                <a:latin typeface="Calibri"/>
                <a:ea typeface="Calibri"/>
                <a:cs typeface="Calibri"/>
                <a:sym typeface="Calibri"/>
              </a:defRPr>
            </a:lvl8pPr>
            <a:lvl9pPr marL="3657362" marR="0" lvl="8" indent="-12462"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170" marR="0" lvl="1" indent="-12670" algn="l" rtl="0">
              <a:spcBef>
                <a:spcPts val="0"/>
              </a:spcBef>
              <a:buNone/>
              <a:defRPr sz="1800" b="0" i="0" u="none" strike="noStrike" cap="none">
                <a:solidFill>
                  <a:schemeClr val="dk1"/>
                </a:solidFill>
                <a:latin typeface="Calibri"/>
                <a:ea typeface="Calibri"/>
                <a:cs typeface="Calibri"/>
                <a:sym typeface="Calibri"/>
              </a:defRPr>
            </a:lvl2pPr>
            <a:lvl3pPr marL="914341" marR="0" lvl="2" indent="-12641" algn="l" rtl="0">
              <a:spcBef>
                <a:spcPts val="0"/>
              </a:spcBef>
              <a:buNone/>
              <a:defRPr sz="1800" b="0" i="0" u="none" strike="noStrike" cap="none">
                <a:solidFill>
                  <a:schemeClr val="dk1"/>
                </a:solidFill>
                <a:latin typeface="Calibri"/>
                <a:ea typeface="Calibri"/>
                <a:cs typeface="Calibri"/>
                <a:sym typeface="Calibri"/>
              </a:defRPr>
            </a:lvl3pPr>
            <a:lvl4pPr marL="1371511" marR="0" lvl="3" indent="-12610" algn="l" rtl="0">
              <a:spcBef>
                <a:spcPts val="0"/>
              </a:spcBef>
              <a:buNone/>
              <a:defRPr sz="1800" b="0" i="0" u="none" strike="noStrike" cap="none">
                <a:solidFill>
                  <a:schemeClr val="dk1"/>
                </a:solidFill>
                <a:latin typeface="Calibri"/>
                <a:ea typeface="Calibri"/>
                <a:cs typeface="Calibri"/>
                <a:sym typeface="Calibri"/>
              </a:defRPr>
            </a:lvl4pPr>
            <a:lvl5pPr marL="1828681" marR="0" lvl="4" indent="-12581" algn="l" rtl="0">
              <a:spcBef>
                <a:spcPts val="0"/>
              </a:spcBef>
              <a:buNone/>
              <a:defRPr sz="1800" b="0" i="0" u="none" strike="noStrike" cap="none">
                <a:solidFill>
                  <a:schemeClr val="dk1"/>
                </a:solidFill>
                <a:latin typeface="Calibri"/>
                <a:ea typeface="Calibri"/>
                <a:cs typeface="Calibri"/>
                <a:sym typeface="Calibri"/>
              </a:defRPr>
            </a:lvl5pPr>
            <a:lvl6pPr marL="2285852" marR="0" lvl="5" indent="-12551" algn="l" rtl="0">
              <a:spcBef>
                <a:spcPts val="0"/>
              </a:spcBef>
              <a:buNone/>
              <a:defRPr sz="1800" b="0" i="0" u="none" strike="noStrike" cap="none">
                <a:solidFill>
                  <a:schemeClr val="dk1"/>
                </a:solidFill>
                <a:latin typeface="Calibri"/>
                <a:ea typeface="Calibri"/>
                <a:cs typeface="Calibri"/>
                <a:sym typeface="Calibri"/>
              </a:defRPr>
            </a:lvl6pPr>
            <a:lvl7pPr marL="2743022" marR="0" lvl="6" indent="-12521" algn="l" rtl="0">
              <a:spcBef>
                <a:spcPts val="0"/>
              </a:spcBef>
              <a:buNone/>
              <a:defRPr sz="1800" b="0" i="0" u="none" strike="noStrike" cap="none">
                <a:solidFill>
                  <a:schemeClr val="dk1"/>
                </a:solidFill>
                <a:latin typeface="Calibri"/>
                <a:ea typeface="Calibri"/>
                <a:cs typeface="Calibri"/>
                <a:sym typeface="Calibri"/>
              </a:defRPr>
            </a:lvl7pPr>
            <a:lvl8pPr marL="3200192" marR="0" lvl="7" indent="-12492" algn="l" rtl="0">
              <a:spcBef>
                <a:spcPts val="0"/>
              </a:spcBef>
              <a:buNone/>
              <a:defRPr sz="1800" b="0" i="0" u="none" strike="noStrike" cap="none">
                <a:solidFill>
                  <a:schemeClr val="dk1"/>
                </a:solidFill>
                <a:latin typeface="Calibri"/>
                <a:ea typeface="Calibri"/>
                <a:cs typeface="Calibri"/>
                <a:sym typeface="Calibri"/>
              </a:defRPr>
            </a:lvl8pPr>
            <a:lvl9pPr marL="3657362" marR="0" lvl="8" indent="-12462"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381000" y="4343400"/>
            <a:ext cx="60960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Arial"/>
                <a:ea typeface="Arial"/>
                <a:cs typeface="Arial"/>
                <a:sym typeface="Arial"/>
              </a:defRPr>
            </a:lvl1pPr>
            <a:lvl2pPr marL="457170" marR="0" lvl="1" indent="-12670" algn="l" rtl="0">
              <a:spcBef>
                <a:spcPts val="0"/>
              </a:spcBef>
              <a:buChar char="○"/>
              <a:defRPr sz="1200" b="0" i="0" u="none" strike="noStrike" cap="none">
                <a:solidFill>
                  <a:schemeClr val="dk1"/>
                </a:solidFill>
                <a:latin typeface="Arial"/>
                <a:ea typeface="Arial"/>
                <a:cs typeface="Arial"/>
                <a:sym typeface="Arial"/>
              </a:defRPr>
            </a:lvl2pPr>
            <a:lvl3pPr marL="914341" marR="0" lvl="2" indent="-12641" algn="l" rtl="0">
              <a:spcBef>
                <a:spcPts val="0"/>
              </a:spcBef>
              <a:buChar char="■"/>
              <a:defRPr sz="1200" b="0" i="0" u="none" strike="noStrike" cap="none">
                <a:solidFill>
                  <a:schemeClr val="dk1"/>
                </a:solidFill>
                <a:latin typeface="Arial"/>
                <a:ea typeface="Arial"/>
                <a:cs typeface="Arial"/>
                <a:sym typeface="Arial"/>
              </a:defRPr>
            </a:lvl3pPr>
            <a:lvl4pPr marL="1371511" marR="0" lvl="3" indent="-12610" algn="l" rtl="0">
              <a:spcBef>
                <a:spcPts val="0"/>
              </a:spcBef>
              <a:buChar char="●"/>
              <a:defRPr sz="1200" b="0" i="0" u="none" strike="noStrike" cap="none">
                <a:solidFill>
                  <a:schemeClr val="dk1"/>
                </a:solidFill>
                <a:latin typeface="Arial"/>
                <a:ea typeface="Arial"/>
                <a:cs typeface="Arial"/>
                <a:sym typeface="Arial"/>
              </a:defRPr>
            </a:lvl4pPr>
            <a:lvl5pPr marL="1828681" marR="0" lvl="4" indent="-12581" algn="l" rtl="0">
              <a:spcBef>
                <a:spcPts val="0"/>
              </a:spcBef>
              <a:buChar char="○"/>
              <a:defRPr sz="1200" b="0" i="0" u="none" strike="noStrike" cap="none">
                <a:solidFill>
                  <a:schemeClr val="dk1"/>
                </a:solidFill>
                <a:latin typeface="Arial"/>
                <a:ea typeface="Arial"/>
                <a:cs typeface="Arial"/>
                <a:sym typeface="Arial"/>
              </a:defRPr>
            </a:lvl5pPr>
            <a:lvl6pPr marL="2285852" marR="0" lvl="5" indent="-12551" algn="l" rtl="0">
              <a:spcBef>
                <a:spcPts val="0"/>
              </a:spcBef>
              <a:buChar char="■"/>
              <a:defRPr sz="1200" b="0" i="0" u="none" strike="noStrike" cap="none">
                <a:solidFill>
                  <a:schemeClr val="dk1"/>
                </a:solidFill>
                <a:latin typeface="Calibri"/>
                <a:ea typeface="Calibri"/>
                <a:cs typeface="Calibri"/>
                <a:sym typeface="Calibri"/>
              </a:defRPr>
            </a:lvl6pPr>
            <a:lvl7pPr marL="2743022" marR="0" lvl="6" indent="-12521" algn="l" rtl="0">
              <a:spcBef>
                <a:spcPts val="0"/>
              </a:spcBef>
              <a:buChar char="●"/>
              <a:defRPr sz="1200" b="0" i="0" u="none" strike="noStrike" cap="none">
                <a:solidFill>
                  <a:schemeClr val="dk1"/>
                </a:solidFill>
                <a:latin typeface="Calibri"/>
                <a:ea typeface="Calibri"/>
                <a:cs typeface="Calibri"/>
                <a:sym typeface="Calibri"/>
              </a:defRPr>
            </a:lvl7pPr>
            <a:lvl8pPr marL="3200192" marR="0" lvl="7" indent="-12492" algn="l" rtl="0">
              <a:spcBef>
                <a:spcPts val="0"/>
              </a:spcBef>
              <a:buChar char="○"/>
              <a:defRPr sz="1200" b="0" i="0" u="none" strike="noStrike" cap="none">
                <a:solidFill>
                  <a:schemeClr val="dk1"/>
                </a:solidFill>
                <a:latin typeface="Calibri"/>
                <a:ea typeface="Calibri"/>
                <a:cs typeface="Calibri"/>
                <a:sym typeface="Calibri"/>
              </a:defRPr>
            </a:lvl8pPr>
            <a:lvl9pPr marL="3657362" marR="0" lvl="8" indent="-12462"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170" marR="0" lvl="1" indent="-12670" algn="l" rtl="0">
              <a:spcBef>
                <a:spcPts val="0"/>
              </a:spcBef>
              <a:buNone/>
              <a:defRPr sz="1800" b="0" i="0" u="none" strike="noStrike" cap="none">
                <a:solidFill>
                  <a:schemeClr val="dk1"/>
                </a:solidFill>
                <a:latin typeface="Calibri"/>
                <a:ea typeface="Calibri"/>
                <a:cs typeface="Calibri"/>
                <a:sym typeface="Calibri"/>
              </a:defRPr>
            </a:lvl2pPr>
            <a:lvl3pPr marL="914341" marR="0" lvl="2" indent="-12641" algn="l" rtl="0">
              <a:spcBef>
                <a:spcPts val="0"/>
              </a:spcBef>
              <a:buNone/>
              <a:defRPr sz="1800" b="0" i="0" u="none" strike="noStrike" cap="none">
                <a:solidFill>
                  <a:schemeClr val="dk1"/>
                </a:solidFill>
                <a:latin typeface="Calibri"/>
                <a:ea typeface="Calibri"/>
                <a:cs typeface="Calibri"/>
                <a:sym typeface="Calibri"/>
              </a:defRPr>
            </a:lvl3pPr>
            <a:lvl4pPr marL="1371511" marR="0" lvl="3" indent="-12610" algn="l" rtl="0">
              <a:spcBef>
                <a:spcPts val="0"/>
              </a:spcBef>
              <a:buNone/>
              <a:defRPr sz="1800" b="0" i="0" u="none" strike="noStrike" cap="none">
                <a:solidFill>
                  <a:schemeClr val="dk1"/>
                </a:solidFill>
                <a:latin typeface="Calibri"/>
                <a:ea typeface="Calibri"/>
                <a:cs typeface="Calibri"/>
                <a:sym typeface="Calibri"/>
              </a:defRPr>
            </a:lvl4pPr>
            <a:lvl5pPr marL="1828681" marR="0" lvl="4" indent="-12581" algn="l" rtl="0">
              <a:spcBef>
                <a:spcPts val="0"/>
              </a:spcBef>
              <a:buNone/>
              <a:defRPr sz="1800" b="0" i="0" u="none" strike="noStrike" cap="none">
                <a:solidFill>
                  <a:schemeClr val="dk1"/>
                </a:solidFill>
                <a:latin typeface="Calibri"/>
                <a:ea typeface="Calibri"/>
                <a:cs typeface="Calibri"/>
                <a:sym typeface="Calibri"/>
              </a:defRPr>
            </a:lvl5pPr>
            <a:lvl6pPr marL="2285852" marR="0" lvl="5" indent="-12551" algn="l" rtl="0">
              <a:spcBef>
                <a:spcPts val="0"/>
              </a:spcBef>
              <a:buNone/>
              <a:defRPr sz="1800" b="0" i="0" u="none" strike="noStrike" cap="none">
                <a:solidFill>
                  <a:schemeClr val="dk1"/>
                </a:solidFill>
                <a:latin typeface="Calibri"/>
                <a:ea typeface="Calibri"/>
                <a:cs typeface="Calibri"/>
                <a:sym typeface="Calibri"/>
              </a:defRPr>
            </a:lvl6pPr>
            <a:lvl7pPr marL="2743022" marR="0" lvl="6" indent="-12521" algn="l" rtl="0">
              <a:spcBef>
                <a:spcPts val="0"/>
              </a:spcBef>
              <a:buNone/>
              <a:defRPr sz="1800" b="0" i="0" u="none" strike="noStrike" cap="none">
                <a:solidFill>
                  <a:schemeClr val="dk1"/>
                </a:solidFill>
                <a:latin typeface="Calibri"/>
                <a:ea typeface="Calibri"/>
                <a:cs typeface="Calibri"/>
                <a:sym typeface="Calibri"/>
              </a:defRPr>
            </a:lvl7pPr>
            <a:lvl8pPr marL="3200192" marR="0" lvl="7" indent="-12492" algn="l" rtl="0">
              <a:spcBef>
                <a:spcPts val="0"/>
              </a:spcBef>
              <a:buNone/>
              <a:defRPr sz="1800" b="0" i="0" u="none" strike="noStrike" cap="none">
                <a:solidFill>
                  <a:schemeClr val="dk1"/>
                </a:solidFill>
                <a:latin typeface="Calibri"/>
                <a:ea typeface="Calibri"/>
                <a:cs typeface="Calibri"/>
                <a:sym typeface="Calibri"/>
              </a:defRPr>
            </a:lvl8pPr>
            <a:lvl9pPr marL="3657362" marR="0" lvl="8" indent="-12462"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7623363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dirty="0"/>
          </a:p>
        </p:txBody>
      </p:sp>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63" name="Shape 363"/>
          <p:cNvSpPr txBox="1">
            <a:spLocks noGrp="1"/>
          </p:cNvSpPr>
          <p:nvPr>
            <p:ph type="sldNum" idx="12"/>
          </p:nvPr>
        </p:nvSpPr>
        <p:spPr>
          <a:xfrm>
            <a:off x="3884613" y="8685213"/>
            <a:ext cx="2971800" cy="4572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373" name="Shape 373"/>
          <p:cNvSpPr txBox="1">
            <a:spLocks noGrp="1"/>
          </p:cNvSpPr>
          <p:nvPr>
            <p:ph type="sldNum" idx="12"/>
          </p:nvPr>
        </p:nvSpPr>
        <p:spPr>
          <a:xfrm>
            <a:off x="3884613" y="8685213"/>
            <a:ext cx="2971800" cy="4572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rtl="0">
              <a:spcBef>
                <a:spcPts val="0"/>
              </a:spcBef>
              <a:buNone/>
            </a:pPr>
            <a:r>
              <a:rPr lang="en-US"/>
              <a:t>Can be a very iterative process. Figure out the point. </a:t>
            </a:r>
          </a:p>
        </p:txBody>
      </p:sp>
      <p:sp>
        <p:nvSpPr>
          <p:cNvPr id="383" name="Shape 383"/>
          <p:cNvSpPr txBox="1">
            <a:spLocks noGrp="1"/>
          </p:cNvSpPr>
          <p:nvPr>
            <p:ph type="sldNum" idx="12"/>
          </p:nvPr>
        </p:nvSpPr>
        <p:spPr>
          <a:xfrm>
            <a:off x="3884613" y="8685213"/>
            <a:ext cx="2971800" cy="4572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1" name="Shape 391"/>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r>
              <a:rPr lang="en-US"/>
              <a:t>Make these into verbs</a:t>
            </a:r>
          </a:p>
          <a:p>
            <a:pPr marL="0" marR="0" lvl="0" indent="0" algn="l" rtl="0">
              <a:spcBef>
                <a:spcPts val="0"/>
              </a:spcBef>
              <a:buSzPct val="25000"/>
              <a:buNone/>
            </a:pPr>
            <a:endParaRPr/>
          </a:p>
        </p:txBody>
      </p:sp>
      <p:sp>
        <p:nvSpPr>
          <p:cNvPr id="392" name="Shape 39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13</a:t>
            </a:fld>
            <a:endParaRPr lang="en-US"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5" name="Shape 435"/>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lvl="0" rtl="0">
              <a:lnSpc>
                <a:spcPct val="80000"/>
              </a:lnSpc>
              <a:spcBef>
                <a:spcPts val="0"/>
              </a:spcBef>
              <a:buNone/>
            </a:pPr>
            <a:r>
              <a:rPr lang="en-US"/>
              <a:t>Note: suggesting an action we want to be bold enough to actually suggest something.</a:t>
            </a:r>
          </a:p>
          <a:p>
            <a:pPr lvl="0" rtl="0">
              <a:lnSpc>
                <a:spcPct val="80000"/>
              </a:lnSpc>
              <a:spcBef>
                <a:spcPts val="0"/>
              </a:spcBef>
              <a:buNone/>
            </a:pPr>
            <a:r>
              <a:rPr lang="en-US"/>
              <a:t>You’re the expert. </a:t>
            </a:r>
          </a:p>
          <a:p>
            <a:pPr lvl="0" rtl="0">
              <a:lnSpc>
                <a:spcPct val="80000"/>
              </a:lnSpc>
              <a:spcBef>
                <a:spcPts val="0"/>
              </a:spcBef>
              <a:buNone/>
            </a:pPr>
            <a:r>
              <a:rPr lang="en-US"/>
              <a:t>A one sentence story will actually go in visualization header</a:t>
            </a:r>
          </a:p>
        </p:txBody>
      </p:sp>
      <p:sp>
        <p:nvSpPr>
          <p:cNvPr id="436" name="Shape 43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14</a:t>
            </a:fld>
            <a:endParaRPr lang="en-US"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3" name="Shape 473"/>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a:p>
        </p:txBody>
      </p:sp>
      <p:sp>
        <p:nvSpPr>
          <p:cNvPr id="474" name="Shape 47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15</a:t>
            </a:fld>
            <a:endParaRPr lang="en-US" sz="12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484" name="Shape 48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16</a:t>
            </a:fld>
            <a:endParaRPr lang="en-US"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3" name="Shape 523"/>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storytelling. </a:t>
            </a:r>
          </a:p>
          <a:p>
            <a:pPr marL="0" marR="0" lvl="0" indent="0" algn="l" rtl="0">
              <a:spcBef>
                <a:spcPts val="0"/>
              </a:spcBef>
              <a:buSzPct val="25000"/>
              <a:buNone/>
            </a:pPr>
            <a:endParaRPr/>
          </a:p>
        </p:txBody>
      </p:sp>
      <p:sp>
        <p:nvSpPr>
          <p:cNvPr id="524" name="Shape 52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17</a:t>
            </a:fld>
            <a:endParaRPr lang="en-US" sz="12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542" name="Shape 54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18</a:t>
            </a:fld>
            <a:endParaRPr lang="en-US" sz="12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1" name="Shape 561"/>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562" name="Shape 56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19</a:t>
            </a:fld>
            <a:endParaRPr lang="en-US" sz="12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4" name="Shape 574"/>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575" name="Shape 575"/>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20</a:t>
            </a:fld>
            <a:endParaRPr lang="en-US"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587" name="Shape 58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21</a:t>
            </a:fld>
            <a:endParaRPr lang="en-US" sz="12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2" name="Shape 602"/>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603" name="Shape 60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22</a:t>
            </a:fld>
            <a:endParaRPr lang="en-US" sz="12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618" name="Shape 61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23</a:t>
            </a:fld>
            <a:endParaRPr lang="en-US" sz="12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9" name="Shape 629"/>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630" name="Shape 63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24</a:t>
            </a:fld>
            <a:endParaRPr lang="en-US" sz="12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r>
              <a:rPr lang="en-US"/>
              <a:t>set this as background?</a:t>
            </a:r>
          </a:p>
          <a:p>
            <a:pPr lvl="0">
              <a:spcBef>
                <a:spcPts val="0"/>
              </a:spcBef>
              <a:buNone/>
            </a:pPr>
            <a:r>
              <a:rPr lang="en-US" sz="1400" b="1"/>
              <a:t>There’s likely no single visualization that is best. Here are a few and how they are best tied to a story. </a:t>
            </a:r>
          </a:p>
          <a:p>
            <a:pPr lvl="0" rtl="0">
              <a:spcBef>
                <a:spcPts val="0"/>
              </a:spcBef>
              <a:buNone/>
            </a:pPr>
            <a:endParaRPr/>
          </a:p>
        </p:txBody>
      </p:sp>
      <p:sp>
        <p:nvSpPr>
          <p:cNvPr id="645" name="Shape 645"/>
          <p:cNvSpPr txBox="1">
            <a:spLocks noGrp="1"/>
          </p:cNvSpPr>
          <p:nvPr>
            <p:ph type="sldNum" idx="12"/>
          </p:nvPr>
        </p:nvSpPr>
        <p:spPr>
          <a:xfrm>
            <a:off x="3884613" y="8685213"/>
            <a:ext cx="2971800" cy="4572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7" name="Shape 657"/>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658" name="Shape 65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26</a:t>
            </a:fld>
            <a:endParaRPr lang="en-US" sz="12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7" name="Shape 667"/>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668" name="Shape 66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27</a:t>
            </a:fld>
            <a:endParaRPr lang="en-US" sz="1200">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8" name="Shape 678"/>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679" name="Shape 67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28</a:t>
            </a:fld>
            <a:endParaRPr lang="en-US" sz="12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688" name="Shape 68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29</a:t>
            </a:fld>
            <a:endParaRPr lang="en-US" sz="12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279" name="Shape 27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a:t>
            </a:fld>
            <a:endParaRPr lang="en-US" sz="120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7" name="Shape 727"/>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728" name="Shape 72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30</a:t>
            </a:fld>
            <a:endParaRPr lang="en-US" sz="1200">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7" name="Shape 737"/>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738" name="Shape 73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31</a:t>
            </a:fld>
            <a:endParaRPr lang="en-US" sz="1200">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7" name="Shape 747"/>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748" name="Shape 74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32</a:t>
            </a:fld>
            <a:endParaRPr lang="en-US" sz="1200">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7" name="Shape 757"/>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758" name="Shape 75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33</a:t>
            </a:fld>
            <a:endParaRPr lang="en-US" sz="1200">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6" name="Shape 766"/>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767" name="Shape 76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34</a:t>
            </a:fld>
            <a:endParaRPr lang="en-US" sz="1200">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6" name="Shape 776"/>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777" name="Shape 77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35</a:t>
            </a:fld>
            <a:endParaRPr lang="en-US" sz="120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6" name="Shape 786"/>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787" name="Shape 78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36</a:t>
            </a:fld>
            <a:endParaRPr lang="en-US" sz="1200">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797" name="Shape 79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37</a:t>
            </a:fld>
            <a:endParaRPr lang="en-US" sz="120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05" name="Shape 805"/>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806" name="Shape 80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38</a:t>
            </a:fld>
            <a:endParaRPr lang="en-US" sz="12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4" name="Shape 814"/>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815" name="Shape 815"/>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39</a:t>
            </a:fld>
            <a:endParaRPr lang="en-US"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8" name="Shape 288"/>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289" name="Shape 28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a:t>
            </a:fld>
            <a:endParaRPr lang="en-US" sz="1200">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Shape 8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3" name="Shape 823"/>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824" name="Shape 82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40</a:t>
            </a:fld>
            <a:endParaRPr lang="en-US" sz="120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Shape 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4" name="Shape 834"/>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835" name="Shape 835"/>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41</a:t>
            </a:fld>
            <a:endParaRPr lang="en-US" sz="1200">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5" name="Shape 845"/>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846" name="Shape 84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42</a:t>
            </a:fld>
            <a:endParaRPr lang="en-US" sz="1200">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7" name="Shape 857"/>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858" name="Shape 85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43</a:t>
            </a:fld>
            <a:endParaRPr lang="en-US" sz="1200">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9" name="Shape 869"/>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870" name="Shape 87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44</a:t>
            </a:fld>
            <a:endParaRPr lang="en-US" sz="120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Shape 8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1" name="Shape 881"/>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882" name="Shape 88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45</a:t>
            </a:fld>
            <a:endParaRPr lang="en-US" sz="1200">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9" name="Shape 919"/>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920" name="Shape 92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46</a:t>
            </a:fld>
            <a:endParaRPr lang="en-US" sz="1200">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29" name="Shape 929"/>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930" name="Shape 93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47</a:t>
            </a:fld>
            <a:endParaRPr lang="en-US" sz="1200">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2" name="Shape 942"/>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943" name="Shape 94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48</a:t>
            </a:fld>
            <a:endParaRPr lang="en-US" sz="1200">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3" name="Shape 983"/>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984" name="Shape 98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49</a:t>
            </a:fld>
            <a:endParaRPr lang="en-US"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 start with Exploratory Visualization and end with Explanatory. It’s important to realize when you’re story finding and when you’re story telling</a:t>
            </a:r>
          </a:p>
        </p:txBody>
      </p:sp>
      <p:sp>
        <p:nvSpPr>
          <p:cNvPr id="304" name="Shape 30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5</a:t>
            </a:fld>
            <a:endParaRPr lang="en-US" sz="1200">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93" name="Shape 993"/>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994" name="Shape 99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50</a:t>
            </a:fld>
            <a:endParaRPr lang="en-US" sz="1200">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1033" name="Shape 103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51</a:t>
            </a:fld>
            <a:endParaRPr lang="en-US" sz="1200">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Shape 10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41" name="Shape 1041"/>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tableu</a:t>
            </a:r>
          </a:p>
          <a:p>
            <a:pPr marL="0" marR="0" lvl="0" indent="0" algn="l" rtl="0">
              <a:spcBef>
                <a:spcPts val="0"/>
              </a:spcBef>
              <a:buSzPct val="25000"/>
              <a:buNone/>
            </a:pPr>
            <a:endParaRPr/>
          </a:p>
        </p:txBody>
      </p:sp>
      <p:sp>
        <p:nvSpPr>
          <p:cNvPr id="1042" name="Shape 104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52</a:t>
            </a:fld>
            <a:endParaRPr lang="en-US" sz="1200">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Shape 10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55" name="Shape 1055"/>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1056" name="Shape 105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53</a:t>
            </a:fld>
            <a:endParaRPr lang="en-US" sz="1200">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2" name="Shape 1062"/>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063" name="Shape 1063"/>
          <p:cNvSpPr txBox="1">
            <a:spLocks noGrp="1"/>
          </p:cNvSpPr>
          <p:nvPr>
            <p:ph type="sldNum" idx="12"/>
          </p:nvPr>
        </p:nvSpPr>
        <p:spPr>
          <a:xfrm>
            <a:off x="3884613" y="8685213"/>
            <a:ext cx="2971800" cy="4572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Shape 10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1" name="Shape 1071"/>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We’ve talked about Story Finding, how cool it is, and the difference between telling and finding. Let’s dive into story telling. </a:t>
            </a:r>
          </a:p>
          <a:p>
            <a:pPr marL="0" marR="0" lvl="0" indent="0" algn="l" rtl="0">
              <a:spcBef>
                <a:spcPts val="0"/>
              </a:spcBef>
              <a:buSzPct val="25000"/>
              <a:buNone/>
            </a:pPr>
            <a:endParaRPr/>
          </a:p>
        </p:txBody>
      </p:sp>
      <p:sp>
        <p:nvSpPr>
          <p:cNvPr id="1072" name="Shape 107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55</a:t>
            </a:fld>
            <a:endParaRPr lang="en-US"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381000" y="4343400"/>
            <a:ext cx="6096000" cy="4114800"/>
          </a:xfrm>
          <a:prstGeom prst="rect">
            <a:avLst/>
          </a:prstGeom>
        </p:spPr>
        <p:txBody>
          <a:bodyPr wrap="square" lIns="91425" tIns="91425" rIns="91425" bIns="91425" anchor="t" anchorCtr="0">
            <a:noAutofit/>
          </a:bodyPr>
          <a:lstStyle/>
          <a:p>
            <a:pPr lvl="0">
              <a:spcBef>
                <a:spcPts val="0"/>
              </a:spcBef>
              <a:buNone/>
            </a:pPr>
            <a:r>
              <a:rPr lang="en-US"/>
              <a:t>This is very simple to understand. There were 363,839 fatal car crashes between 2001 - 2010.</a:t>
            </a:r>
          </a:p>
          <a:p>
            <a:pPr lvl="0">
              <a:spcBef>
                <a:spcPts val="0"/>
              </a:spcBef>
              <a:buNone/>
            </a:pPr>
            <a:r>
              <a:rPr lang="en-US"/>
              <a:t>What’s the problem? Why isn’t this a story? We don’t know what to do with this info. There are still lots of questions. </a:t>
            </a:r>
          </a:p>
          <a:p>
            <a:pPr lvl="0" rtl="0">
              <a:spcBef>
                <a:spcPts val="0"/>
              </a:spcBef>
              <a:buNone/>
            </a:pPr>
            <a:r>
              <a:rPr lang="en-US"/>
              <a:t>In what location. Why did they happen. If our story is too simple and doesn’t suggest anything, our audience immediately tries to find the story for us. We don’t want our audience to start doing story finding once they see our graph.</a:t>
            </a:r>
          </a:p>
        </p:txBody>
      </p:sp>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It’s important to have an interesting story. That’s one of the big parts of data visualization. Visualizing the data from different angles helps us find stories, generate and test hypotheses.</a:t>
            </a:r>
          </a:p>
          <a:p>
            <a:pPr marL="0" marR="0" lvl="0" indent="0" algn="l" rtl="0">
              <a:spcBef>
                <a:spcPts val="0"/>
              </a:spcBef>
              <a:buSzPct val="25000"/>
              <a:buNone/>
            </a:pPr>
            <a:r>
              <a:rPr lang="en-US"/>
              <a:t>What do you notice about the data now? The east coast tends to have more car crashes overall. Is it because of snow?</a:t>
            </a:r>
          </a:p>
        </p:txBody>
      </p:sp>
      <p:sp>
        <p:nvSpPr>
          <p:cNvPr id="323" name="Shape 323"/>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7</a:t>
            </a:fld>
            <a:endParaRPr lang="en-US"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It’s important to have an interesting story. That’s one of the big parts of data visualization. Visualizing the data from different angles helps us find stories, generate and test hypotheses.</a:t>
            </a:r>
          </a:p>
          <a:p>
            <a:pPr marL="0" marR="0" lvl="0" indent="0" algn="l" rtl="0">
              <a:spcBef>
                <a:spcPts val="0"/>
              </a:spcBef>
              <a:buSzPct val="25000"/>
              <a:buNone/>
            </a:pPr>
            <a:r>
              <a:rPr lang="en-US"/>
              <a:t>What do you notice about the data now? The east coast tends to have more car crashes overall. Is it because of snow?</a:t>
            </a:r>
          </a:p>
        </p:txBody>
      </p:sp>
      <p:sp>
        <p:nvSpPr>
          <p:cNvPr id="337" name="Shape 33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8</a:t>
            </a:fld>
            <a:endParaRPr lang="en-US" sz="12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381000" y="4343400"/>
            <a:ext cx="60960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a:t>We start with Exploratory Visualization and end with Explanatory. It’s important to realize when you’re story finding and when you’re story telling</a:t>
            </a:r>
          </a:p>
        </p:txBody>
      </p:sp>
      <p:sp>
        <p:nvSpPr>
          <p:cNvPr id="350" name="Shape 35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Arial"/>
                <a:ea typeface="Arial"/>
                <a:cs typeface="Arial"/>
                <a:sym typeface="Arial"/>
              </a:rPr>
              <a:t>9</a:t>
            </a:fld>
            <a:endParaRPr lang="en-US" sz="12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p:bg>
      <p:bgPr>
        <a:solidFill>
          <a:schemeClr val="dk1"/>
        </a:solidFill>
        <a:effectLst/>
      </p:bgPr>
    </p:bg>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851693" y="774123"/>
            <a:ext cx="6692107" cy="3178376"/>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lt1"/>
                </a:solidFill>
                <a:latin typeface="Arial"/>
                <a:ea typeface="Arial"/>
                <a:cs typeface="Arial"/>
                <a:sym typeface="Arial"/>
              </a:rPr>
              <a:t>‹#›</a:t>
            </a:fld>
            <a:endParaRPr lang="en-US" sz="750" b="1">
              <a:solidFill>
                <a:schemeClr val="lt1"/>
              </a:solidFill>
              <a:latin typeface="Arial"/>
              <a:ea typeface="Arial"/>
              <a:cs typeface="Arial"/>
              <a:sym typeface="Arial"/>
            </a:endParaRPr>
          </a:p>
        </p:txBody>
      </p:sp>
      <p:pic>
        <p:nvPicPr>
          <p:cNvPr id="19" name="Shape 19"/>
          <p:cNvPicPr preferRelativeResize="0"/>
          <p:nvPr/>
        </p:nvPicPr>
        <p:blipFill rotWithShape="1">
          <a:blip r:embed="rId2">
            <a:alphaModFix/>
          </a:blip>
          <a:srcRect/>
          <a:stretch/>
        </p:blipFill>
        <p:spPr>
          <a:xfrm>
            <a:off x="203200" y="4696788"/>
            <a:ext cx="647405" cy="19403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64"/>
        <p:cNvGrpSpPr/>
        <p:nvPr/>
      </p:nvGrpSpPr>
      <p:grpSpPr>
        <a:xfrm>
          <a:off x="0" y="0"/>
          <a:ext cx="0" cy="0"/>
          <a:chOff x="0" y="0"/>
          <a:chExt cx="0" cy="0"/>
        </a:xfrm>
      </p:grpSpPr>
      <p:sp>
        <p:nvSpPr>
          <p:cNvPr id="65" name="Shape 65"/>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66" name="Shape 66"/>
          <p:cNvSpPr txBox="1">
            <a:spLocks noGrp="1"/>
          </p:cNvSpPr>
          <p:nvPr>
            <p:ph type="body" idx="1"/>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850107" y="791677"/>
            <a:ext cx="7105649" cy="985158"/>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5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txBox="1">
            <a:spLocks noGrp="1"/>
          </p:cNvSpPr>
          <p:nvPr>
            <p:ph type="body" idx="1"/>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Agenda">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849150" y="1930478"/>
            <a:ext cx="7442363" cy="2114550"/>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body" idx="2"/>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75" name="Shape 75"/>
          <p:cNvSpPr txBox="1">
            <a:spLocks noGrp="1"/>
          </p:cNvSpPr>
          <p:nvPr>
            <p:ph type="title"/>
          </p:nvPr>
        </p:nvSpPr>
        <p:spPr>
          <a:xfrm>
            <a:off x="850107" y="791677"/>
            <a:ext cx="7105649" cy="985158"/>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5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76"/>
        <p:cNvGrpSpPr/>
        <p:nvPr/>
      </p:nvGrpSpPr>
      <p:grpSpPr>
        <a:xfrm>
          <a:off x="0" y="0"/>
          <a:ext cx="0" cy="0"/>
          <a:chOff x="0" y="0"/>
          <a:chExt cx="0" cy="0"/>
        </a:xfrm>
      </p:grpSpPr>
      <p:sp>
        <p:nvSpPr>
          <p:cNvPr id="77" name="Shape 77"/>
          <p:cNvSpPr txBox="1">
            <a:spLocks noGrp="1"/>
          </p:cNvSpPr>
          <p:nvPr>
            <p:ph type="body" idx="1"/>
          </p:nvPr>
        </p:nvSpPr>
        <p:spPr>
          <a:xfrm>
            <a:off x="850107" y="1974850"/>
            <a:ext cx="6693694" cy="2732087"/>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body" idx="2"/>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80" name="Shape 80"/>
          <p:cNvSpPr txBox="1">
            <a:spLocks noGrp="1"/>
          </p:cNvSpPr>
          <p:nvPr>
            <p:ph type="title"/>
          </p:nvPr>
        </p:nvSpPr>
        <p:spPr>
          <a:xfrm>
            <a:off x="850107" y="791677"/>
            <a:ext cx="7105649" cy="985158"/>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5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Alternate">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3848100" y="760189"/>
            <a:ext cx="4443413" cy="3827859"/>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title"/>
          </p:nvPr>
        </p:nvSpPr>
        <p:spPr>
          <a:xfrm>
            <a:off x="848413" y="793847"/>
            <a:ext cx="2947299" cy="3829050"/>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5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4" name="Shape 84"/>
          <p:cNvSpPr txBox="1">
            <a:spLocks noGrp="1"/>
          </p:cNvSpPr>
          <p:nvPr>
            <p:ph type="body" idx="2"/>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ntent">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850107" y="1950815"/>
            <a:ext cx="2193131" cy="2571750"/>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body" idx="2"/>
          </p:nvPr>
        </p:nvSpPr>
        <p:spPr>
          <a:xfrm>
            <a:off x="3095625" y="1950815"/>
            <a:ext cx="5022057" cy="2571750"/>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body" idx="3"/>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Shape 90"/>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91" name="Shape 91"/>
          <p:cNvSpPr txBox="1">
            <a:spLocks noGrp="1"/>
          </p:cNvSpPr>
          <p:nvPr>
            <p:ph type="title"/>
          </p:nvPr>
        </p:nvSpPr>
        <p:spPr>
          <a:xfrm>
            <a:off x="850107" y="791677"/>
            <a:ext cx="7105649" cy="985158"/>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5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arison">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859632" y="1835812"/>
            <a:ext cx="2902744" cy="2882549"/>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body" idx="2"/>
          </p:nvPr>
        </p:nvSpPr>
        <p:spPr>
          <a:xfrm>
            <a:off x="3848099" y="1835812"/>
            <a:ext cx="4443413" cy="2882549"/>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body" idx="3"/>
          </p:nvPr>
        </p:nvSpPr>
        <p:spPr>
          <a:xfrm>
            <a:off x="859631" y="1361782"/>
            <a:ext cx="2749154" cy="400050"/>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body" idx="4"/>
          </p:nvPr>
        </p:nvSpPr>
        <p:spPr>
          <a:xfrm>
            <a:off x="3848100" y="1361782"/>
            <a:ext cx="4443412" cy="400050"/>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body" idx="5"/>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99" name="Shape 99"/>
          <p:cNvSpPr txBox="1">
            <a:spLocks noGrp="1"/>
          </p:cNvSpPr>
          <p:nvPr>
            <p:ph type="title"/>
          </p:nvPr>
        </p:nvSpPr>
        <p:spPr>
          <a:xfrm>
            <a:off x="850107" y="791677"/>
            <a:ext cx="7105649" cy="985158"/>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5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ig Statement and Image">
    <p:spTree>
      <p:nvGrpSpPr>
        <p:cNvPr id="1" name="Shape 100"/>
        <p:cNvGrpSpPr/>
        <p:nvPr/>
      </p:nvGrpSpPr>
      <p:grpSpPr>
        <a:xfrm>
          <a:off x="0" y="0"/>
          <a:ext cx="0" cy="0"/>
          <a:chOff x="0" y="0"/>
          <a:chExt cx="0" cy="0"/>
        </a:xfrm>
      </p:grpSpPr>
      <p:sp>
        <p:nvSpPr>
          <p:cNvPr id="101" name="Shape 101"/>
          <p:cNvSpPr>
            <a:spLocks noGrp="1"/>
          </p:cNvSpPr>
          <p:nvPr>
            <p:ph type="pic" idx="2"/>
          </p:nvPr>
        </p:nvSpPr>
        <p:spPr>
          <a:xfrm>
            <a:off x="3914775" y="0"/>
            <a:ext cx="5229226" cy="5143500"/>
          </a:xfrm>
          <a:prstGeom prst="rect">
            <a:avLst/>
          </a:prstGeom>
          <a:noFill/>
          <a:ln>
            <a:noFill/>
          </a:ln>
        </p:spPr>
        <p:txBody>
          <a:bodyPr wrap="square" lIns="91425" tIns="91425" rIns="91425" bIns="91425" anchor="t" anchorCtr="0"/>
          <a:lstStyle>
            <a:lvl1pPr marL="0" marR="0" lvl="0" indent="0" algn="ctr" rtl="0">
              <a:lnSpc>
                <a:spcPct val="100000"/>
              </a:lnSpc>
              <a:spcBef>
                <a:spcPts val="900"/>
              </a:spcBef>
              <a:spcAft>
                <a:spcPts val="0"/>
              </a:spcAft>
              <a:buClr>
                <a:schemeClr val="dk1"/>
              </a:buClr>
              <a:buFont typeface="Arial"/>
              <a:buNone/>
              <a:defRPr sz="3000" b="1"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title"/>
          </p:nvPr>
        </p:nvSpPr>
        <p:spPr>
          <a:xfrm>
            <a:off x="850105" y="2070667"/>
            <a:ext cx="2945607" cy="2405062"/>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dk1"/>
              </a:buClr>
              <a:buFont typeface="Arial"/>
              <a:buNone/>
              <a:defRPr sz="405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3" name="Shape 103"/>
          <p:cNvSpPr txBox="1">
            <a:spLocks noGrp="1"/>
          </p:cNvSpPr>
          <p:nvPr>
            <p:ph type="body" idx="1"/>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ig Statement and Image 2">
    <p:spTree>
      <p:nvGrpSpPr>
        <p:cNvPr id="1" name="Shape 105"/>
        <p:cNvGrpSpPr/>
        <p:nvPr/>
      </p:nvGrpSpPr>
      <p:grpSpPr>
        <a:xfrm>
          <a:off x="0" y="0"/>
          <a:ext cx="0" cy="0"/>
          <a:chOff x="0" y="0"/>
          <a:chExt cx="0" cy="0"/>
        </a:xfrm>
      </p:grpSpPr>
      <p:sp>
        <p:nvSpPr>
          <p:cNvPr id="106" name="Shape 106"/>
          <p:cNvSpPr>
            <a:spLocks noGrp="1"/>
          </p:cNvSpPr>
          <p:nvPr>
            <p:ph type="pic" idx="2"/>
          </p:nvPr>
        </p:nvSpPr>
        <p:spPr>
          <a:xfrm>
            <a:off x="5343525" y="0"/>
            <a:ext cx="3800476" cy="5143500"/>
          </a:xfrm>
          <a:prstGeom prst="rect">
            <a:avLst/>
          </a:prstGeom>
          <a:noFill/>
          <a:ln>
            <a:noFill/>
          </a:ln>
        </p:spPr>
        <p:txBody>
          <a:bodyPr wrap="square" lIns="91425" tIns="91425" rIns="91425" bIns="91425" anchor="t" anchorCtr="0"/>
          <a:lstStyle>
            <a:lvl1pPr marL="0" marR="0" lvl="0" indent="0" algn="ctr"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title"/>
          </p:nvPr>
        </p:nvSpPr>
        <p:spPr>
          <a:xfrm>
            <a:off x="847726" y="975057"/>
            <a:ext cx="3694112" cy="3551162"/>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dk1"/>
              </a:buClr>
              <a:buFont typeface="Arial"/>
              <a:buNone/>
              <a:defRPr sz="54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8" name="Shape 108"/>
          <p:cNvSpPr txBox="1">
            <a:spLocks noGrp="1"/>
          </p:cNvSpPr>
          <p:nvPr>
            <p:ph type="body" idx="1"/>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9" name="Shape 109"/>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ig Statement, Text and Image">
    <p:spTree>
      <p:nvGrpSpPr>
        <p:cNvPr id="1" name="Shape 110"/>
        <p:cNvGrpSpPr/>
        <p:nvPr/>
      </p:nvGrpSpPr>
      <p:grpSpPr>
        <a:xfrm>
          <a:off x="0" y="0"/>
          <a:ext cx="0" cy="0"/>
          <a:chOff x="0" y="0"/>
          <a:chExt cx="0" cy="0"/>
        </a:xfrm>
      </p:grpSpPr>
      <p:sp>
        <p:nvSpPr>
          <p:cNvPr id="111" name="Shape 111"/>
          <p:cNvSpPr>
            <a:spLocks noGrp="1"/>
          </p:cNvSpPr>
          <p:nvPr>
            <p:ph type="pic" idx="2"/>
          </p:nvPr>
        </p:nvSpPr>
        <p:spPr>
          <a:xfrm>
            <a:off x="5343525" y="0"/>
            <a:ext cx="3800476" cy="5143500"/>
          </a:xfrm>
          <a:prstGeom prst="rect">
            <a:avLst/>
          </a:prstGeom>
          <a:noFill/>
          <a:ln>
            <a:noFill/>
          </a:ln>
        </p:spPr>
        <p:txBody>
          <a:bodyPr wrap="square" lIns="91425" tIns="91425" rIns="91425" bIns="91425" anchor="t" anchorCtr="0"/>
          <a:lstStyle>
            <a:lvl1pPr marL="0" marR="0" lvl="0" indent="0" algn="ctr"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title"/>
          </p:nvPr>
        </p:nvSpPr>
        <p:spPr>
          <a:xfrm>
            <a:off x="847726" y="504824"/>
            <a:ext cx="3694112" cy="2828925"/>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dk1"/>
              </a:buClr>
              <a:buFont typeface="Arial"/>
              <a:buNone/>
              <a:defRPr sz="54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3" name="Shape 113"/>
          <p:cNvSpPr txBox="1">
            <a:spLocks noGrp="1"/>
          </p:cNvSpPr>
          <p:nvPr>
            <p:ph type="body" idx="1"/>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115" name="Shape 115"/>
          <p:cNvSpPr txBox="1">
            <a:spLocks noGrp="1"/>
          </p:cNvSpPr>
          <p:nvPr>
            <p:ph type="body" idx="3"/>
          </p:nvPr>
        </p:nvSpPr>
        <p:spPr>
          <a:xfrm>
            <a:off x="847725" y="3457574"/>
            <a:ext cx="3694113" cy="1108075"/>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ig Statement Simple">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55716" y="3324868"/>
            <a:ext cx="5654279" cy="1174752"/>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dk1"/>
              </a:buClr>
              <a:buFont typeface="Arial"/>
              <a:buNone/>
              <a:defRPr sz="48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sldNum" idx="12"/>
          </p:nvPr>
        </p:nvSpPr>
        <p:spPr>
          <a:xfrm>
            <a:off x="8618579" y="4629150"/>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30" name="Shape 30"/>
          <p:cNvSpPr txBox="1">
            <a:spLocks noGrp="1"/>
          </p:cNvSpPr>
          <p:nvPr>
            <p:ph type="body" idx="1"/>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roduct Ecosystem">
    <p:spTree>
      <p:nvGrpSpPr>
        <p:cNvPr id="1" name="Shape 116"/>
        <p:cNvGrpSpPr/>
        <p:nvPr/>
      </p:nvGrpSpPr>
      <p:grpSpPr>
        <a:xfrm>
          <a:off x="0" y="0"/>
          <a:ext cx="0" cy="0"/>
          <a:chOff x="0" y="0"/>
          <a:chExt cx="0" cy="0"/>
        </a:xfrm>
      </p:grpSpPr>
      <p:sp>
        <p:nvSpPr>
          <p:cNvPr id="117" name="Shape 117"/>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118" name="Shape 118"/>
          <p:cNvSpPr>
            <a:spLocks noGrp="1"/>
          </p:cNvSpPr>
          <p:nvPr>
            <p:ph type="pic" idx="2"/>
          </p:nvPr>
        </p:nvSpPr>
        <p:spPr>
          <a:xfrm>
            <a:off x="858139" y="2003394"/>
            <a:ext cx="1273969" cy="953336"/>
          </a:xfrm>
          <a:prstGeom prst="rect">
            <a:avLst/>
          </a:prstGeom>
          <a:noFill/>
          <a:ln>
            <a:noFill/>
          </a:ln>
        </p:spPr>
        <p:txBody>
          <a:bodyPr wrap="square" lIns="91425" tIns="91425" rIns="91425" bIns="91425" anchor="ctr" anchorCtr="0"/>
          <a:lstStyle>
            <a:lvl1pPr marL="0" marR="0" lvl="0" indent="0" algn="ctr" rtl="0">
              <a:lnSpc>
                <a:spcPct val="100000"/>
              </a:lnSpc>
              <a:spcBef>
                <a:spcPts val="900"/>
              </a:spcBef>
              <a:spcAft>
                <a:spcPts val="0"/>
              </a:spcAft>
              <a:buClr>
                <a:schemeClr val="dk1"/>
              </a:buClr>
              <a:buFont typeface="Arial"/>
              <a:buNone/>
              <a:defRPr sz="105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9" name="Shape 119"/>
          <p:cNvSpPr txBox="1">
            <a:spLocks noGrp="1"/>
          </p:cNvSpPr>
          <p:nvPr>
            <p:ph type="body" idx="1"/>
          </p:nvPr>
        </p:nvSpPr>
        <p:spPr>
          <a:xfrm>
            <a:off x="858139" y="1712556"/>
            <a:ext cx="1260620" cy="29084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1"/>
              </a:buClr>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0" name="Shape 120"/>
          <p:cNvSpPr>
            <a:spLocks noGrp="1"/>
          </p:cNvSpPr>
          <p:nvPr>
            <p:ph type="pic" idx="3"/>
          </p:nvPr>
        </p:nvSpPr>
        <p:spPr>
          <a:xfrm>
            <a:off x="3095625" y="1998656"/>
            <a:ext cx="2947988" cy="2674149"/>
          </a:xfrm>
          <a:prstGeom prst="rect">
            <a:avLst/>
          </a:prstGeom>
          <a:noFill/>
          <a:ln>
            <a:noFill/>
          </a:ln>
        </p:spPr>
        <p:txBody>
          <a:bodyPr wrap="square" lIns="91425" tIns="91425" rIns="91425" bIns="91425" anchor="ctr" anchorCtr="0"/>
          <a:lstStyle>
            <a:lvl1pPr marL="0" marR="0" lvl="0" indent="0" algn="ctr" rtl="0">
              <a:lnSpc>
                <a:spcPct val="100000"/>
              </a:lnSpc>
              <a:spcBef>
                <a:spcPts val="900"/>
              </a:spcBef>
              <a:spcAft>
                <a:spcPts val="0"/>
              </a:spcAft>
              <a:buClr>
                <a:schemeClr val="dk1"/>
              </a:buClr>
              <a:buFont typeface="Arial"/>
              <a:buNone/>
              <a:defRPr sz="105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body" idx="4"/>
          </p:nvPr>
        </p:nvSpPr>
        <p:spPr>
          <a:xfrm>
            <a:off x="3112588" y="1719595"/>
            <a:ext cx="2733381" cy="145424"/>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1"/>
              </a:buClr>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2" name="Shape 122"/>
          <p:cNvSpPr>
            <a:spLocks noGrp="1"/>
          </p:cNvSpPr>
          <p:nvPr>
            <p:ph type="pic" idx="5"/>
          </p:nvPr>
        </p:nvSpPr>
        <p:spPr>
          <a:xfrm>
            <a:off x="858139" y="3713860"/>
            <a:ext cx="1273969" cy="953336"/>
          </a:xfrm>
          <a:prstGeom prst="rect">
            <a:avLst/>
          </a:prstGeom>
          <a:noFill/>
          <a:ln>
            <a:noFill/>
          </a:ln>
        </p:spPr>
        <p:txBody>
          <a:bodyPr wrap="square" lIns="91425" tIns="91425" rIns="91425" bIns="91425" anchor="ctr" anchorCtr="0"/>
          <a:lstStyle>
            <a:lvl1pPr marL="0" marR="0" lvl="0" indent="0" algn="ctr" rtl="0">
              <a:lnSpc>
                <a:spcPct val="100000"/>
              </a:lnSpc>
              <a:spcBef>
                <a:spcPts val="900"/>
              </a:spcBef>
              <a:spcAft>
                <a:spcPts val="0"/>
              </a:spcAft>
              <a:buClr>
                <a:schemeClr val="dk1"/>
              </a:buClr>
              <a:buFont typeface="Arial"/>
              <a:buNone/>
              <a:defRPr sz="105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body" idx="6"/>
          </p:nvPr>
        </p:nvSpPr>
        <p:spPr>
          <a:xfrm>
            <a:off x="858139" y="3423022"/>
            <a:ext cx="1260620" cy="29084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1"/>
              </a:buClr>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4" name="Shape 124"/>
          <p:cNvSpPr>
            <a:spLocks noGrp="1"/>
          </p:cNvSpPr>
          <p:nvPr>
            <p:ph type="pic" idx="7"/>
          </p:nvPr>
        </p:nvSpPr>
        <p:spPr>
          <a:xfrm>
            <a:off x="6856215" y="2003394"/>
            <a:ext cx="1298970" cy="953336"/>
          </a:xfrm>
          <a:prstGeom prst="rect">
            <a:avLst/>
          </a:prstGeom>
          <a:noFill/>
          <a:ln>
            <a:noFill/>
          </a:ln>
        </p:spPr>
        <p:txBody>
          <a:bodyPr wrap="square" lIns="91425" tIns="91425" rIns="91425" bIns="91425" anchor="ctr" anchorCtr="0"/>
          <a:lstStyle>
            <a:lvl1pPr marL="0" marR="0" lvl="0" indent="0" algn="ctr" rtl="0">
              <a:lnSpc>
                <a:spcPct val="100000"/>
              </a:lnSpc>
              <a:spcBef>
                <a:spcPts val="900"/>
              </a:spcBef>
              <a:spcAft>
                <a:spcPts val="0"/>
              </a:spcAft>
              <a:buClr>
                <a:schemeClr val="dk1"/>
              </a:buClr>
              <a:buFont typeface="Arial"/>
              <a:buNone/>
              <a:defRPr sz="105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5" name="Shape 125"/>
          <p:cNvSpPr txBox="1">
            <a:spLocks noGrp="1"/>
          </p:cNvSpPr>
          <p:nvPr>
            <p:ph type="body" idx="8"/>
          </p:nvPr>
        </p:nvSpPr>
        <p:spPr>
          <a:xfrm>
            <a:off x="6856215" y="1712556"/>
            <a:ext cx="1285358" cy="29084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1"/>
              </a:buClr>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6" name="Shape 126"/>
          <p:cNvSpPr>
            <a:spLocks noGrp="1"/>
          </p:cNvSpPr>
          <p:nvPr>
            <p:ph type="pic" idx="9"/>
          </p:nvPr>
        </p:nvSpPr>
        <p:spPr>
          <a:xfrm>
            <a:off x="6856215" y="3713860"/>
            <a:ext cx="1298970" cy="953336"/>
          </a:xfrm>
          <a:prstGeom prst="rect">
            <a:avLst/>
          </a:prstGeom>
          <a:noFill/>
          <a:ln>
            <a:noFill/>
          </a:ln>
        </p:spPr>
        <p:txBody>
          <a:bodyPr wrap="square" lIns="91425" tIns="91425" rIns="91425" bIns="91425" anchor="ctr" anchorCtr="0"/>
          <a:lstStyle>
            <a:lvl1pPr marL="0" marR="0" lvl="0" indent="0" algn="ctr" rtl="0">
              <a:lnSpc>
                <a:spcPct val="100000"/>
              </a:lnSpc>
              <a:spcBef>
                <a:spcPts val="900"/>
              </a:spcBef>
              <a:spcAft>
                <a:spcPts val="0"/>
              </a:spcAft>
              <a:buClr>
                <a:schemeClr val="dk1"/>
              </a:buClr>
              <a:buFont typeface="Arial"/>
              <a:buNone/>
              <a:defRPr sz="105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body" idx="13"/>
          </p:nvPr>
        </p:nvSpPr>
        <p:spPr>
          <a:xfrm>
            <a:off x="6856215" y="3423022"/>
            <a:ext cx="1285358" cy="290849"/>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1"/>
              </a:buClr>
              <a:buFont typeface="Arial"/>
              <a:buNone/>
              <a:defRPr sz="1200" b="1"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body" idx="14"/>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title"/>
          </p:nvPr>
        </p:nvSpPr>
        <p:spPr>
          <a:xfrm>
            <a:off x="847726" y="782152"/>
            <a:ext cx="7269956" cy="985158"/>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5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mpact: Headline and Content Area">
    <p:spTree>
      <p:nvGrpSpPr>
        <p:cNvPr id="1" name="Shape 130"/>
        <p:cNvGrpSpPr/>
        <p:nvPr/>
      </p:nvGrpSpPr>
      <p:grpSpPr>
        <a:xfrm>
          <a:off x="0" y="0"/>
          <a:ext cx="0" cy="0"/>
          <a:chOff x="0" y="0"/>
          <a:chExt cx="0" cy="0"/>
        </a:xfrm>
      </p:grpSpPr>
      <p:sp>
        <p:nvSpPr>
          <p:cNvPr id="131" name="Shape 131"/>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132" name="Shape 132"/>
          <p:cNvSpPr txBox="1">
            <a:spLocks noGrp="1"/>
          </p:cNvSpPr>
          <p:nvPr>
            <p:ph type="body" idx="1"/>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3" name="Shape 133"/>
          <p:cNvSpPr txBox="1">
            <a:spLocks noGrp="1"/>
          </p:cNvSpPr>
          <p:nvPr>
            <p:ph type="title"/>
          </p:nvPr>
        </p:nvSpPr>
        <p:spPr>
          <a:xfrm>
            <a:off x="847726" y="531559"/>
            <a:ext cx="7264346" cy="707315"/>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27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4" name="Shape 134"/>
          <p:cNvSpPr txBox="1">
            <a:spLocks noGrp="1"/>
          </p:cNvSpPr>
          <p:nvPr>
            <p:ph type="body" idx="2"/>
          </p:nvPr>
        </p:nvSpPr>
        <p:spPr>
          <a:xfrm>
            <a:off x="847726" y="1123950"/>
            <a:ext cx="7270749" cy="3327399"/>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mpact: Headline and 2 Content Areas">
    <p:spTree>
      <p:nvGrpSpPr>
        <p:cNvPr id="1" name="Shape 135"/>
        <p:cNvGrpSpPr/>
        <p:nvPr/>
      </p:nvGrpSpPr>
      <p:grpSpPr>
        <a:xfrm>
          <a:off x="0" y="0"/>
          <a:ext cx="0" cy="0"/>
          <a:chOff x="0" y="0"/>
          <a:chExt cx="0" cy="0"/>
        </a:xfrm>
      </p:grpSpPr>
      <p:sp>
        <p:nvSpPr>
          <p:cNvPr id="136" name="Shape 136"/>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137" name="Shape 137"/>
          <p:cNvSpPr txBox="1">
            <a:spLocks noGrp="1"/>
          </p:cNvSpPr>
          <p:nvPr>
            <p:ph type="body" idx="1"/>
          </p:nvPr>
        </p:nvSpPr>
        <p:spPr>
          <a:xfrm>
            <a:off x="847725" y="1379538"/>
            <a:ext cx="2187179" cy="3132207"/>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8" name="Shape 138"/>
          <p:cNvSpPr txBox="1">
            <a:spLocks noGrp="1"/>
          </p:cNvSpPr>
          <p:nvPr>
            <p:ph type="body" idx="2"/>
          </p:nvPr>
        </p:nvSpPr>
        <p:spPr>
          <a:xfrm>
            <a:off x="3848100" y="1379538"/>
            <a:ext cx="4269580" cy="3132207"/>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body" idx="3"/>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0" name="Shape 140"/>
          <p:cNvSpPr txBox="1">
            <a:spLocks noGrp="1"/>
          </p:cNvSpPr>
          <p:nvPr>
            <p:ph type="title"/>
          </p:nvPr>
        </p:nvSpPr>
        <p:spPr>
          <a:xfrm>
            <a:off x="847726" y="522709"/>
            <a:ext cx="7264346" cy="707315"/>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27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True Blank">
    <p:spTree>
      <p:nvGrpSpPr>
        <p:cNvPr id="1" name="Shape 141"/>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TOOLS1">
    <p:spTree>
      <p:nvGrpSpPr>
        <p:cNvPr id="1" name="Shape 142"/>
        <p:cNvGrpSpPr/>
        <p:nvPr/>
      </p:nvGrpSpPr>
      <p:grpSpPr>
        <a:xfrm>
          <a:off x="0" y="0"/>
          <a:ext cx="0" cy="0"/>
          <a:chOff x="0" y="0"/>
          <a:chExt cx="0" cy="0"/>
        </a:xfrm>
      </p:grpSpPr>
      <p:grpSp>
        <p:nvGrpSpPr>
          <p:cNvPr id="143" name="Shape 143"/>
          <p:cNvGrpSpPr/>
          <p:nvPr/>
        </p:nvGrpSpPr>
        <p:grpSpPr>
          <a:xfrm>
            <a:off x="0" y="0"/>
            <a:ext cx="9144001" cy="5143500"/>
            <a:chOff x="-4984" y="-2767"/>
            <a:chExt cx="15728" cy="8774"/>
          </a:xfrm>
        </p:grpSpPr>
        <p:sp>
          <p:nvSpPr>
            <p:cNvPr id="144" name="Shape 144"/>
            <p:cNvSpPr/>
            <p:nvPr/>
          </p:nvSpPr>
          <p:spPr>
            <a:xfrm>
              <a:off x="-4820" y="-2767"/>
              <a:ext cx="15400" cy="325"/>
            </a:xfrm>
            <a:custGeom>
              <a:avLst/>
              <a:gdLst/>
              <a:ahLst/>
              <a:cxnLst/>
              <a:rect l="0" t="0" r="0" b="0"/>
              <a:pathLst>
                <a:path w="120000" h="120000" extrusionOk="0">
                  <a:moveTo>
                    <a:pt x="9444" y="0"/>
                  </a:moveTo>
                  <a:lnTo>
                    <a:pt x="0" y="0"/>
                  </a:lnTo>
                  <a:lnTo>
                    <a:pt x="0" y="120000"/>
                  </a:lnTo>
                  <a:lnTo>
                    <a:pt x="9444" y="120000"/>
                  </a:lnTo>
                  <a:lnTo>
                    <a:pt x="9444" y="0"/>
                  </a:lnTo>
                  <a:close/>
                  <a:moveTo>
                    <a:pt x="19496" y="0"/>
                  </a:moveTo>
                  <a:lnTo>
                    <a:pt x="10083" y="0"/>
                  </a:lnTo>
                  <a:lnTo>
                    <a:pt x="10083" y="120000"/>
                  </a:lnTo>
                  <a:lnTo>
                    <a:pt x="19496" y="120000"/>
                  </a:lnTo>
                  <a:lnTo>
                    <a:pt x="19496" y="0"/>
                  </a:lnTo>
                  <a:close/>
                  <a:moveTo>
                    <a:pt x="29540" y="0"/>
                  </a:moveTo>
                  <a:lnTo>
                    <a:pt x="20135" y="0"/>
                  </a:lnTo>
                  <a:lnTo>
                    <a:pt x="20135" y="120000"/>
                  </a:lnTo>
                  <a:lnTo>
                    <a:pt x="29540" y="120000"/>
                  </a:lnTo>
                  <a:lnTo>
                    <a:pt x="29540" y="0"/>
                  </a:lnTo>
                  <a:close/>
                  <a:moveTo>
                    <a:pt x="39592" y="0"/>
                  </a:moveTo>
                  <a:lnTo>
                    <a:pt x="30171" y="0"/>
                  </a:lnTo>
                  <a:lnTo>
                    <a:pt x="30171" y="120000"/>
                  </a:lnTo>
                  <a:lnTo>
                    <a:pt x="39592" y="120000"/>
                  </a:lnTo>
                  <a:lnTo>
                    <a:pt x="39592" y="0"/>
                  </a:lnTo>
                  <a:close/>
                  <a:moveTo>
                    <a:pt x="49628" y="0"/>
                  </a:moveTo>
                  <a:lnTo>
                    <a:pt x="40231" y="0"/>
                  </a:lnTo>
                  <a:lnTo>
                    <a:pt x="40231" y="120000"/>
                  </a:lnTo>
                  <a:lnTo>
                    <a:pt x="49628" y="120000"/>
                  </a:lnTo>
                  <a:lnTo>
                    <a:pt x="49628" y="0"/>
                  </a:lnTo>
                  <a:close/>
                  <a:moveTo>
                    <a:pt x="59680" y="0"/>
                  </a:moveTo>
                  <a:lnTo>
                    <a:pt x="50267" y="0"/>
                  </a:lnTo>
                  <a:lnTo>
                    <a:pt x="50267" y="120000"/>
                  </a:lnTo>
                  <a:lnTo>
                    <a:pt x="59680" y="120000"/>
                  </a:lnTo>
                  <a:lnTo>
                    <a:pt x="59680" y="0"/>
                  </a:lnTo>
                  <a:close/>
                  <a:moveTo>
                    <a:pt x="69732" y="0"/>
                  </a:moveTo>
                  <a:lnTo>
                    <a:pt x="60319" y="0"/>
                  </a:lnTo>
                  <a:lnTo>
                    <a:pt x="60319" y="120000"/>
                  </a:lnTo>
                  <a:lnTo>
                    <a:pt x="69732" y="120000"/>
                  </a:lnTo>
                  <a:lnTo>
                    <a:pt x="69732" y="0"/>
                  </a:lnTo>
                  <a:close/>
                  <a:moveTo>
                    <a:pt x="79768" y="0"/>
                  </a:moveTo>
                  <a:lnTo>
                    <a:pt x="70371" y="0"/>
                  </a:lnTo>
                  <a:lnTo>
                    <a:pt x="70371" y="120000"/>
                  </a:lnTo>
                  <a:lnTo>
                    <a:pt x="79768" y="120000"/>
                  </a:lnTo>
                  <a:lnTo>
                    <a:pt x="79768" y="0"/>
                  </a:lnTo>
                  <a:close/>
                  <a:moveTo>
                    <a:pt x="89828" y="0"/>
                  </a:moveTo>
                  <a:lnTo>
                    <a:pt x="80407" y="0"/>
                  </a:lnTo>
                  <a:lnTo>
                    <a:pt x="80407" y="120000"/>
                  </a:lnTo>
                  <a:lnTo>
                    <a:pt x="89828" y="120000"/>
                  </a:lnTo>
                  <a:lnTo>
                    <a:pt x="89828" y="0"/>
                  </a:lnTo>
                  <a:close/>
                  <a:moveTo>
                    <a:pt x="99864" y="0"/>
                  </a:moveTo>
                  <a:lnTo>
                    <a:pt x="90467" y="0"/>
                  </a:lnTo>
                  <a:lnTo>
                    <a:pt x="90467" y="120000"/>
                  </a:lnTo>
                  <a:lnTo>
                    <a:pt x="99864" y="120000"/>
                  </a:lnTo>
                  <a:lnTo>
                    <a:pt x="99864" y="0"/>
                  </a:lnTo>
                  <a:close/>
                  <a:moveTo>
                    <a:pt x="109916" y="0"/>
                  </a:moveTo>
                  <a:lnTo>
                    <a:pt x="100503" y="0"/>
                  </a:lnTo>
                  <a:lnTo>
                    <a:pt x="100503" y="120000"/>
                  </a:lnTo>
                  <a:lnTo>
                    <a:pt x="109916" y="120000"/>
                  </a:lnTo>
                  <a:lnTo>
                    <a:pt x="109916" y="0"/>
                  </a:lnTo>
                  <a:close/>
                  <a:moveTo>
                    <a:pt x="120000" y="0"/>
                  </a:moveTo>
                  <a:lnTo>
                    <a:pt x="110555" y="0"/>
                  </a:lnTo>
                  <a:lnTo>
                    <a:pt x="110555" y="120000"/>
                  </a:lnTo>
                  <a:lnTo>
                    <a:pt x="120000" y="120000"/>
                  </a:lnTo>
                  <a:lnTo>
                    <a:pt x="120000" y="0"/>
                  </a:lnTo>
                  <a:close/>
                </a:path>
              </a:pathLst>
            </a:cu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45" name="Shape 145"/>
            <p:cNvSpPr/>
            <p:nvPr/>
          </p:nvSpPr>
          <p:spPr>
            <a:xfrm>
              <a:off x="-4820" y="-2767"/>
              <a:ext cx="15400" cy="325"/>
            </a:xfrm>
            <a:custGeom>
              <a:avLst/>
              <a:gdLst/>
              <a:ahLst/>
              <a:cxnLst/>
              <a:rect l="0" t="0" r="0" b="0"/>
              <a:pathLst>
                <a:path w="120000" h="120000" extrusionOk="0">
                  <a:moveTo>
                    <a:pt x="9444" y="0"/>
                  </a:moveTo>
                  <a:lnTo>
                    <a:pt x="0" y="0"/>
                  </a:lnTo>
                  <a:lnTo>
                    <a:pt x="0" y="120000"/>
                  </a:lnTo>
                  <a:lnTo>
                    <a:pt x="9444" y="120000"/>
                  </a:lnTo>
                  <a:lnTo>
                    <a:pt x="9444" y="0"/>
                  </a:lnTo>
                  <a:moveTo>
                    <a:pt x="19496" y="0"/>
                  </a:moveTo>
                  <a:lnTo>
                    <a:pt x="10083" y="0"/>
                  </a:lnTo>
                  <a:lnTo>
                    <a:pt x="10083" y="120000"/>
                  </a:lnTo>
                  <a:lnTo>
                    <a:pt x="19496" y="120000"/>
                  </a:lnTo>
                  <a:lnTo>
                    <a:pt x="19496" y="0"/>
                  </a:lnTo>
                  <a:moveTo>
                    <a:pt x="29540" y="0"/>
                  </a:moveTo>
                  <a:lnTo>
                    <a:pt x="20135" y="0"/>
                  </a:lnTo>
                  <a:lnTo>
                    <a:pt x="20135" y="120000"/>
                  </a:lnTo>
                  <a:lnTo>
                    <a:pt x="29540" y="120000"/>
                  </a:lnTo>
                  <a:lnTo>
                    <a:pt x="29540" y="0"/>
                  </a:lnTo>
                  <a:moveTo>
                    <a:pt x="39592" y="0"/>
                  </a:moveTo>
                  <a:lnTo>
                    <a:pt x="30171" y="0"/>
                  </a:lnTo>
                  <a:lnTo>
                    <a:pt x="30171" y="120000"/>
                  </a:lnTo>
                  <a:lnTo>
                    <a:pt x="39592" y="120000"/>
                  </a:lnTo>
                  <a:lnTo>
                    <a:pt x="39592" y="0"/>
                  </a:lnTo>
                  <a:moveTo>
                    <a:pt x="49628" y="0"/>
                  </a:moveTo>
                  <a:lnTo>
                    <a:pt x="40231" y="0"/>
                  </a:lnTo>
                  <a:lnTo>
                    <a:pt x="40231" y="120000"/>
                  </a:lnTo>
                  <a:lnTo>
                    <a:pt x="49628" y="120000"/>
                  </a:lnTo>
                  <a:lnTo>
                    <a:pt x="49628" y="0"/>
                  </a:lnTo>
                  <a:moveTo>
                    <a:pt x="59680" y="0"/>
                  </a:moveTo>
                  <a:lnTo>
                    <a:pt x="50267" y="0"/>
                  </a:lnTo>
                  <a:lnTo>
                    <a:pt x="50267" y="120000"/>
                  </a:lnTo>
                  <a:lnTo>
                    <a:pt x="59680" y="120000"/>
                  </a:lnTo>
                  <a:lnTo>
                    <a:pt x="59680" y="0"/>
                  </a:lnTo>
                  <a:moveTo>
                    <a:pt x="69732" y="0"/>
                  </a:moveTo>
                  <a:lnTo>
                    <a:pt x="60319" y="0"/>
                  </a:lnTo>
                  <a:lnTo>
                    <a:pt x="60319" y="120000"/>
                  </a:lnTo>
                  <a:lnTo>
                    <a:pt x="69732" y="120000"/>
                  </a:lnTo>
                  <a:lnTo>
                    <a:pt x="69732" y="0"/>
                  </a:lnTo>
                  <a:moveTo>
                    <a:pt x="79768" y="0"/>
                  </a:moveTo>
                  <a:lnTo>
                    <a:pt x="70371" y="0"/>
                  </a:lnTo>
                  <a:lnTo>
                    <a:pt x="70371" y="120000"/>
                  </a:lnTo>
                  <a:lnTo>
                    <a:pt x="79768" y="120000"/>
                  </a:lnTo>
                  <a:lnTo>
                    <a:pt x="79768" y="0"/>
                  </a:lnTo>
                  <a:moveTo>
                    <a:pt x="89828" y="0"/>
                  </a:moveTo>
                  <a:lnTo>
                    <a:pt x="80407" y="0"/>
                  </a:lnTo>
                  <a:lnTo>
                    <a:pt x="80407" y="120000"/>
                  </a:lnTo>
                  <a:lnTo>
                    <a:pt x="89828" y="120000"/>
                  </a:lnTo>
                  <a:lnTo>
                    <a:pt x="89828" y="0"/>
                  </a:lnTo>
                  <a:moveTo>
                    <a:pt x="99864" y="0"/>
                  </a:moveTo>
                  <a:lnTo>
                    <a:pt x="90467" y="0"/>
                  </a:lnTo>
                  <a:lnTo>
                    <a:pt x="90467" y="120000"/>
                  </a:lnTo>
                  <a:lnTo>
                    <a:pt x="99864" y="120000"/>
                  </a:lnTo>
                  <a:lnTo>
                    <a:pt x="99864" y="0"/>
                  </a:lnTo>
                  <a:moveTo>
                    <a:pt x="109916" y="0"/>
                  </a:moveTo>
                  <a:lnTo>
                    <a:pt x="100503" y="0"/>
                  </a:lnTo>
                  <a:lnTo>
                    <a:pt x="100503" y="120000"/>
                  </a:lnTo>
                  <a:lnTo>
                    <a:pt x="109916" y="120000"/>
                  </a:lnTo>
                  <a:lnTo>
                    <a:pt x="109916" y="0"/>
                  </a:lnTo>
                  <a:moveTo>
                    <a:pt x="120000" y="0"/>
                  </a:moveTo>
                  <a:lnTo>
                    <a:pt x="110555" y="0"/>
                  </a:lnTo>
                  <a:lnTo>
                    <a:pt x="110555" y="120000"/>
                  </a:lnTo>
                  <a:lnTo>
                    <a:pt x="120000" y="120000"/>
                  </a:lnTo>
                  <a:lnTo>
                    <a:pt x="120000" y="0"/>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46" name="Shape 146"/>
            <p:cNvSpPr/>
            <p:nvPr/>
          </p:nvSpPr>
          <p:spPr>
            <a:xfrm>
              <a:off x="-4984" y="5682"/>
              <a:ext cx="15728" cy="325"/>
            </a:xfrm>
            <a:custGeom>
              <a:avLst/>
              <a:gdLst/>
              <a:ahLst/>
              <a:cxnLst/>
              <a:rect l="0" t="0" r="0" b="0"/>
              <a:pathLst>
                <a:path w="120000" h="120000" extrusionOk="0">
                  <a:moveTo>
                    <a:pt x="118748" y="0"/>
                  </a:moveTo>
                  <a:lnTo>
                    <a:pt x="109501" y="0"/>
                  </a:lnTo>
                  <a:lnTo>
                    <a:pt x="109501" y="120000"/>
                  </a:lnTo>
                  <a:lnTo>
                    <a:pt x="108875" y="120000"/>
                  </a:lnTo>
                  <a:lnTo>
                    <a:pt x="108875" y="0"/>
                  </a:lnTo>
                  <a:lnTo>
                    <a:pt x="99659" y="0"/>
                  </a:lnTo>
                  <a:lnTo>
                    <a:pt x="99659" y="120000"/>
                  </a:lnTo>
                  <a:lnTo>
                    <a:pt x="99033" y="120000"/>
                  </a:lnTo>
                  <a:lnTo>
                    <a:pt x="99033" y="0"/>
                  </a:lnTo>
                  <a:lnTo>
                    <a:pt x="89832" y="0"/>
                  </a:lnTo>
                  <a:lnTo>
                    <a:pt x="89832" y="120000"/>
                  </a:lnTo>
                  <a:lnTo>
                    <a:pt x="89206" y="120000"/>
                  </a:lnTo>
                  <a:lnTo>
                    <a:pt x="89206" y="0"/>
                  </a:lnTo>
                  <a:lnTo>
                    <a:pt x="79982" y="0"/>
                  </a:lnTo>
                  <a:lnTo>
                    <a:pt x="79982" y="120000"/>
                  </a:lnTo>
                  <a:lnTo>
                    <a:pt x="79356" y="120000"/>
                  </a:lnTo>
                  <a:lnTo>
                    <a:pt x="79356" y="0"/>
                  </a:lnTo>
                  <a:lnTo>
                    <a:pt x="70155" y="0"/>
                  </a:lnTo>
                  <a:lnTo>
                    <a:pt x="70155" y="120000"/>
                  </a:lnTo>
                  <a:lnTo>
                    <a:pt x="69529" y="120000"/>
                  </a:lnTo>
                  <a:lnTo>
                    <a:pt x="69529" y="0"/>
                  </a:lnTo>
                  <a:lnTo>
                    <a:pt x="60312" y="0"/>
                  </a:lnTo>
                  <a:lnTo>
                    <a:pt x="60312" y="120000"/>
                  </a:lnTo>
                  <a:lnTo>
                    <a:pt x="59687" y="120000"/>
                  </a:lnTo>
                  <a:lnTo>
                    <a:pt x="59687" y="0"/>
                  </a:lnTo>
                  <a:lnTo>
                    <a:pt x="50470" y="0"/>
                  </a:lnTo>
                  <a:lnTo>
                    <a:pt x="50470" y="120000"/>
                  </a:lnTo>
                  <a:lnTo>
                    <a:pt x="49844" y="120000"/>
                  </a:lnTo>
                  <a:lnTo>
                    <a:pt x="49844" y="0"/>
                  </a:lnTo>
                  <a:lnTo>
                    <a:pt x="40643" y="0"/>
                  </a:lnTo>
                  <a:lnTo>
                    <a:pt x="40643" y="120000"/>
                  </a:lnTo>
                  <a:lnTo>
                    <a:pt x="40017" y="120000"/>
                  </a:lnTo>
                  <a:lnTo>
                    <a:pt x="40017" y="0"/>
                  </a:lnTo>
                  <a:lnTo>
                    <a:pt x="30793" y="0"/>
                  </a:lnTo>
                  <a:lnTo>
                    <a:pt x="30793" y="120000"/>
                  </a:lnTo>
                  <a:lnTo>
                    <a:pt x="30175" y="120000"/>
                  </a:lnTo>
                  <a:lnTo>
                    <a:pt x="30175" y="0"/>
                  </a:lnTo>
                  <a:lnTo>
                    <a:pt x="20966" y="0"/>
                  </a:lnTo>
                  <a:lnTo>
                    <a:pt x="20966" y="120000"/>
                  </a:lnTo>
                  <a:lnTo>
                    <a:pt x="20340" y="120000"/>
                  </a:lnTo>
                  <a:lnTo>
                    <a:pt x="20340" y="0"/>
                  </a:lnTo>
                  <a:lnTo>
                    <a:pt x="11124" y="0"/>
                  </a:lnTo>
                  <a:lnTo>
                    <a:pt x="11124" y="120000"/>
                  </a:lnTo>
                  <a:lnTo>
                    <a:pt x="10498" y="120000"/>
                  </a:lnTo>
                  <a:lnTo>
                    <a:pt x="10498" y="0"/>
                  </a:lnTo>
                  <a:lnTo>
                    <a:pt x="1251" y="0"/>
                  </a:lnTo>
                  <a:lnTo>
                    <a:pt x="1251" y="120000"/>
                  </a:lnTo>
                  <a:lnTo>
                    <a:pt x="0" y="120000"/>
                  </a:lnTo>
                  <a:lnTo>
                    <a:pt x="0" y="0"/>
                  </a:lnTo>
                  <a:lnTo>
                    <a:pt x="0" y="120000"/>
                  </a:lnTo>
                  <a:lnTo>
                    <a:pt x="120000" y="120000"/>
                  </a:lnTo>
                  <a:lnTo>
                    <a:pt x="118748" y="120000"/>
                  </a:lnTo>
                  <a:lnTo>
                    <a:pt x="118748" y="0"/>
                  </a:lnTo>
                  <a:close/>
                </a:path>
              </a:pathLst>
            </a:cu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47" name="Shape 147"/>
            <p:cNvSpPr/>
            <p:nvPr/>
          </p:nvSpPr>
          <p:spPr>
            <a:xfrm>
              <a:off x="-4984" y="5682"/>
              <a:ext cx="15728" cy="325"/>
            </a:xfrm>
            <a:custGeom>
              <a:avLst/>
              <a:gdLst/>
              <a:ahLst/>
              <a:cxnLst/>
              <a:rect l="0" t="0" r="0" b="0"/>
              <a:pathLst>
                <a:path w="120000" h="120000" extrusionOk="0">
                  <a:moveTo>
                    <a:pt x="118748" y="0"/>
                  </a:moveTo>
                  <a:lnTo>
                    <a:pt x="109501" y="0"/>
                  </a:lnTo>
                  <a:lnTo>
                    <a:pt x="109501" y="120000"/>
                  </a:lnTo>
                  <a:lnTo>
                    <a:pt x="108875" y="120000"/>
                  </a:lnTo>
                  <a:lnTo>
                    <a:pt x="108875" y="0"/>
                  </a:lnTo>
                  <a:lnTo>
                    <a:pt x="99659" y="0"/>
                  </a:lnTo>
                  <a:lnTo>
                    <a:pt x="99659" y="120000"/>
                  </a:lnTo>
                  <a:lnTo>
                    <a:pt x="99033" y="120000"/>
                  </a:lnTo>
                  <a:lnTo>
                    <a:pt x="99033" y="0"/>
                  </a:lnTo>
                  <a:lnTo>
                    <a:pt x="89832" y="0"/>
                  </a:lnTo>
                  <a:lnTo>
                    <a:pt x="89832" y="120000"/>
                  </a:lnTo>
                  <a:lnTo>
                    <a:pt x="89206" y="120000"/>
                  </a:lnTo>
                  <a:lnTo>
                    <a:pt x="89206" y="0"/>
                  </a:lnTo>
                  <a:lnTo>
                    <a:pt x="79982" y="0"/>
                  </a:lnTo>
                  <a:lnTo>
                    <a:pt x="79982" y="120000"/>
                  </a:lnTo>
                  <a:lnTo>
                    <a:pt x="79356" y="120000"/>
                  </a:lnTo>
                  <a:lnTo>
                    <a:pt x="79356" y="0"/>
                  </a:lnTo>
                  <a:lnTo>
                    <a:pt x="70155" y="0"/>
                  </a:lnTo>
                  <a:lnTo>
                    <a:pt x="70155" y="120000"/>
                  </a:lnTo>
                  <a:lnTo>
                    <a:pt x="69529" y="120000"/>
                  </a:lnTo>
                  <a:lnTo>
                    <a:pt x="69529" y="0"/>
                  </a:lnTo>
                  <a:lnTo>
                    <a:pt x="60312" y="0"/>
                  </a:lnTo>
                  <a:lnTo>
                    <a:pt x="60312" y="120000"/>
                  </a:lnTo>
                  <a:lnTo>
                    <a:pt x="59687" y="120000"/>
                  </a:lnTo>
                  <a:lnTo>
                    <a:pt x="59687" y="0"/>
                  </a:lnTo>
                  <a:lnTo>
                    <a:pt x="50470" y="0"/>
                  </a:lnTo>
                  <a:lnTo>
                    <a:pt x="50470" y="120000"/>
                  </a:lnTo>
                  <a:lnTo>
                    <a:pt x="49844" y="120000"/>
                  </a:lnTo>
                  <a:lnTo>
                    <a:pt x="49844" y="0"/>
                  </a:lnTo>
                  <a:lnTo>
                    <a:pt x="40643" y="0"/>
                  </a:lnTo>
                  <a:lnTo>
                    <a:pt x="40643" y="120000"/>
                  </a:lnTo>
                  <a:lnTo>
                    <a:pt x="40017" y="120000"/>
                  </a:lnTo>
                  <a:lnTo>
                    <a:pt x="40017" y="0"/>
                  </a:lnTo>
                  <a:lnTo>
                    <a:pt x="30793" y="0"/>
                  </a:lnTo>
                  <a:lnTo>
                    <a:pt x="30793" y="120000"/>
                  </a:lnTo>
                  <a:lnTo>
                    <a:pt x="30175" y="120000"/>
                  </a:lnTo>
                  <a:lnTo>
                    <a:pt x="30175" y="0"/>
                  </a:lnTo>
                  <a:lnTo>
                    <a:pt x="20966" y="0"/>
                  </a:lnTo>
                  <a:lnTo>
                    <a:pt x="20966" y="120000"/>
                  </a:lnTo>
                  <a:lnTo>
                    <a:pt x="20340" y="120000"/>
                  </a:lnTo>
                  <a:lnTo>
                    <a:pt x="20340" y="0"/>
                  </a:lnTo>
                  <a:lnTo>
                    <a:pt x="11124" y="0"/>
                  </a:lnTo>
                  <a:lnTo>
                    <a:pt x="11124" y="120000"/>
                  </a:lnTo>
                  <a:lnTo>
                    <a:pt x="10498" y="120000"/>
                  </a:lnTo>
                  <a:lnTo>
                    <a:pt x="10498" y="0"/>
                  </a:lnTo>
                  <a:lnTo>
                    <a:pt x="1251" y="0"/>
                  </a:lnTo>
                  <a:lnTo>
                    <a:pt x="1251" y="120000"/>
                  </a:lnTo>
                  <a:lnTo>
                    <a:pt x="0" y="120000"/>
                  </a:lnTo>
                  <a:lnTo>
                    <a:pt x="0" y="0"/>
                  </a:lnTo>
                  <a:lnTo>
                    <a:pt x="0" y="120000"/>
                  </a:lnTo>
                  <a:lnTo>
                    <a:pt x="120000" y="120000"/>
                  </a:lnTo>
                  <a:lnTo>
                    <a:pt x="118748" y="120000"/>
                  </a:lnTo>
                  <a:lnTo>
                    <a:pt x="118748" y="0"/>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48" name="Shape 148"/>
            <p:cNvSpPr/>
            <p:nvPr/>
          </p:nvSpPr>
          <p:spPr>
            <a:xfrm>
              <a:off x="-4984" y="-2442"/>
              <a:ext cx="164"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49" name="Shape 149"/>
            <p:cNvSpPr/>
            <p:nvPr/>
          </p:nvSpPr>
          <p:spPr>
            <a:xfrm>
              <a:off x="-4984" y="-2442"/>
              <a:ext cx="164"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0" name="Shape 150"/>
            <p:cNvSpPr/>
            <p:nvPr/>
          </p:nvSpPr>
          <p:spPr>
            <a:xfrm>
              <a:off x="-4984" y="-2767"/>
              <a:ext cx="164"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1" name="Shape 151"/>
            <p:cNvSpPr/>
            <p:nvPr/>
          </p:nvSpPr>
          <p:spPr>
            <a:xfrm>
              <a:off x="-4984" y="-2767"/>
              <a:ext cx="164"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2" name="Shape 152"/>
            <p:cNvSpPr/>
            <p:nvPr/>
          </p:nvSpPr>
          <p:spPr>
            <a:xfrm>
              <a:off x="-4984" y="5682"/>
              <a:ext cx="164"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3" name="Shape 153"/>
            <p:cNvSpPr/>
            <p:nvPr/>
          </p:nvSpPr>
          <p:spPr>
            <a:xfrm>
              <a:off x="-4984" y="5682"/>
              <a:ext cx="164"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4" name="Shape 154"/>
            <p:cNvSpPr/>
            <p:nvPr/>
          </p:nvSpPr>
          <p:spPr>
            <a:xfrm>
              <a:off x="10580" y="-2767"/>
              <a:ext cx="164" cy="8774"/>
            </a:xfrm>
            <a:custGeom>
              <a:avLst/>
              <a:gdLst/>
              <a:ahLst/>
              <a:cxnLst/>
              <a:rect l="0" t="0" r="0" b="0"/>
              <a:pathLst>
                <a:path w="120000" h="120000" extrusionOk="0">
                  <a:moveTo>
                    <a:pt x="120000" y="0"/>
                  </a:moveTo>
                  <a:lnTo>
                    <a:pt x="0" y="0"/>
                  </a:lnTo>
                  <a:lnTo>
                    <a:pt x="120000" y="0"/>
                  </a:lnTo>
                  <a:lnTo>
                    <a:pt x="120000" y="4444"/>
                  </a:lnTo>
                  <a:lnTo>
                    <a:pt x="0" y="4444"/>
                  </a:lnTo>
                  <a:lnTo>
                    <a:pt x="0" y="115555"/>
                  </a:lnTo>
                  <a:lnTo>
                    <a:pt x="120000" y="115555"/>
                  </a:lnTo>
                  <a:lnTo>
                    <a:pt x="120000" y="120000"/>
                  </a:lnTo>
                  <a:lnTo>
                    <a:pt x="120000" y="0"/>
                  </a:lnTo>
                  <a:close/>
                </a:path>
              </a:pathLst>
            </a:cu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5" name="Shape 155"/>
            <p:cNvSpPr/>
            <p:nvPr/>
          </p:nvSpPr>
          <p:spPr>
            <a:xfrm>
              <a:off x="10580" y="-2767"/>
              <a:ext cx="164" cy="8774"/>
            </a:xfrm>
            <a:custGeom>
              <a:avLst/>
              <a:gdLst/>
              <a:ahLst/>
              <a:cxnLst/>
              <a:rect l="0" t="0" r="0" b="0"/>
              <a:pathLst>
                <a:path w="120000" h="120000" extrusionOk="0">
                  <a:moveTo>
                    <a:pt x="120000" y="0"/>
                  </a:moveTo>
                  <a:lnTo>
                    <a:pt x="0" y="0"/>
                  </a:lnTo>
                  <a:lnTo>
                    <a:pt x="120000" y="0"/>
                  </a:lnTo>
                  <a:lnTo>
                    <a:pt x="120000" y="4444"/>
                  </a:lnTo>
                  <a:lnTo>
                    <a:pt x="0" y="4444"/>
                  </a:lnTo>
                  <a:lnTo>
                    <a:pt x="0" y="115555"/>
                  </a:lnTo>
                  <a:lnTo>
                    <a:pt x="120000" y="115555"/>
                  </a:lnTo>
                  <a:lnTo>
                    <a:pt x="120000" y="120000"/>
                  </a:lnTo>
                  <a:lnTo>
                    <a:pt x="120000" y="0"/>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6" name="Shape 156"/>
            <p:cNvSpPr/>
            <p:nvPr/>
          </p:nvSpPr>
          <p:spPr>
            <a:xfrm>
              <a:off x="10580" y="-2767"/>
              <a:ext cx="164"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7" name="Shape 157"/>
            <p:cNvSpPr/>
            <p:nvPr/>
          </p:nvSpPr>
          <p:spPr>
            <a:xfrm>
              <a:off x="10580" y="-2767"/>
              <a:ext cx="164"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8" name="Shape 158"/>
            <p:cNvSpPr/>
            <p:nvPr/>
          </p:nvSpPr>
          <p:spPr>
            <a:xfrm>
              <a:off x="10580" y="5682"/>
              <a:ext cx="164"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59" name="Shape 159"/>
            <p:cNvSpPr/>
            <p:nvPr/>
          </p:nvSpPr>
          <p:spPr>
            <a:xfrm>
              <a:off x="10580" y="5682"/>
              <a:ext cx="164"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0" name="Shape 160"/>
            <p:cNvSpPr/>
            <p:nvPr/>
          </p:nvSpPr>
          <p:spPr>
            <a:xfrm>
              <a:off x="7996"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1" name="Shape 161"/>
            <p:cNvSpPr/>
            <p:nvPr/>
          </p:nvSpPr>
          <p:spPr>
            <a:xfrm>
              <a:off x="7996"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2" name="Shape 162"/>
            <p:cNvSpPr/>
            <p:nvPr/>
          </p:nvSpPr>
          <p:spPr>
            <a:xfrm>
              <a:off x="7996"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3" name="Shape 163"/>
            <p:cNvSpPr/>
            <p:nvPr/>
          </p:nvSpPr>
          <p:spPr>
            <a:xfrm>
              <a:off x="7996"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4" name="Shape 164"/>
            <p:cNvSpPr/>
            <p:nvPr/>
          </p:nvSpPr>
          <p:spPr>
            <a:xfrm>
              <a:off x="7996"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5" name="Shape 165"/>
            <p:cNvSpPr/>
            <p:nvPr/>
          </p:nvSpPr>
          <p:spPr>
            <a:xfrm>
              <a:off x="7996"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6" name="Shape 166"/>
            <p:cNvSpPr/>
            <p:nvPr/>
          </p:nvSpPr>
          <p:spPr>
            <a:xfrm>
              <a:off x="4129"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7" name="Shape 167"/>
            <p:cNvSpPr/>
            <p:nvPr/>
          </p:nvSpPr>
          <p:spPr>
            <a:xfrm>
              <a:off x="4129"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8" name="Shape 168"/>
            <p:cNvSpPr/>
            <p:nvPr/>
          </p:nvSpPr>
          <p:spPr>
            <a:xfrm>
              <a:off x="4129"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69" name="Shape 169"/>
            <p:cNvSpPr/>
            <p:nvPr/>
          </p:nvSpPr>
          <p:spPr>
            <a:xfrm>
              <a:off x="4129"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0" name="Shape 170"/>
            <p:cNvSpPr/>
            <p:nvPr/>
          </p:nvSpPr>
          <p:spPr>
            <a:xfrm>
              <a:off x="4129"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1" name="Shape 171"/>
            <p:cNvSpPr/>
            <p:nvPr/>
          </p:nvSpPr>
          <p:spPr>
            <a:xfrm>
              <a:off x="4129"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2" name="Shape 172"/>
            <p:cNvSpPr/>
            <p:nvPr/>
          </p:nvSpPr>
          <p:spPr>
            <a:xfrm>
              <a:off x="261"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3" name="Shape 173"/>
            <p:cNvSpPr/>
            <p:nvPr/>
          </p:nvSpPr>
          <p:spPr>
            <a:xfrm>
              <a:off x="261"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4" name="Shape 174"/>
            <p:cNvSpPr/>
            <p:nvPr/>
          </p:nvSpPr>
          <p:spPr>
            <a:xfrm>
              <a:off x="261"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5" name="Shape 175"/>
            <p:cNvSpPr/>
            <p:nvPr/>
          </p:nvSpPr>
          <p:spPr>
            <a:xfrm>
              <a:off x="261"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6" name="Shape 176"/>
            <p:cNvSpPr/>
            <p:nvPr/>
          </p:nvSpPr>
          <p:spPr>
            <a:xfrm>
              <a:off x="261"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7" name="Shape 177"/>
            <p:cNvSpPr/>
            <p:nvPr/>
          </p:nvSpPr>
          <p:spPr>
            <a:xfrm>
              <a:off x="261"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8" name="Shape 178"/>
            <p:cNvSpPr/>
            <p:nvPr/>
          </p:nvSpPr>
          <p:spPr>
            <a:xfrm>
              <a:off x="9286"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79" name="Shape 179"/>
            <p:cNvSpPr/>
            <p:nvPr/>
          </p:nvSpPr>
          <p:spPr>
            <a:xfrm>
              <a:off x="9286"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0" name="Shape 180"/>
            <p:cNvSpPr/>
            <p:nvPr/>
          </p:nvSpPr>
          <p:spPr>
            <a:xfrm>
              <a:off x="9286"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1" name="Shape 181"/>
            <p:cNvSpPr/>
            <p:nvPr/>
          </p:nvSpPr>
          <p:spPr>
            <a:xfrm>
              <a:off x="9286"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2" name="Shape 182"/>
            <p:cNvSpPr/>
            <p:nvPr/>
          </p:nvSpPr>
          <p:spPr>
            <a:xfrm>
              <a:off x="9286"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3" name="Shape 183"/>
            <p:cNvSpPr/>
            <p:nvPr/>
          </p:nvSpPr>
          <p:spPr>
            <a:xfrm>
              <a:off x="9286"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4" name="Shape 184"/>
            <p:cNvSpPr/>
            <p:nvPr/>
          </p:nvSpPr>
          <p:spPr>
            <a:xfrm>
              <a:off x="5417"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5" name="Shape 185"/>
            <p:cNvSpPr/>
            <p:nvPr/>
          </p:nvSpPr>
          <p:spPr>
            <a:xfrm>
              <a:off x="5417"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6" name="Shape 186"/>
            <p:cNvSpPr/>
            <p:nvPr/>
          </p:nvSpPr>
          <p:spPr>
            <a:xfrm>
              <a:off x="5417"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7" name="Shape 187"/>
            <p:cNvSpPr/>
            <p:nvPr/>
          </p:nvSpPr>
          <p:spPr>
            <a:xfrm>
              <a:off x="5417"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8" name="Shape 188"/>
            <p:cNvSpPr/>
            <p:nvPr/>
          </p:nvSpPr>
          <p:spPr>
            <a:xfrm>
              <a:off x="5417"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89" name="Shape 189"/>
            <p:cNvSpPr/>
            <p:nvPr/>
          </p:nvSpPr>
          <p:spPr>
            <a:xfrm>
              <a:off x="5417"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0" name="Shape 190"/>
            <p:cNvSpPr/>
            <p:nvPr/>
          </p:nvSpPr>
          <p:spPr>
            <a:xfrm>
              <a:off x="1549"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1" name="Shape 191"/>
            <p:cNvSpPr/>
            <p:nvPr/>
          </p:nvSpPr>
          <p:spPr>
            <a:xfrm>
              <a:off x="1549"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2" name="Shape 192"/>
            <p:cNvSpPr/>
            <p:nvPr/>
          </p:nvSpPr>
          <p:spPr>
            <a:xfrm>
              <a:off x="1549"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3" name="Shape 193"/>
            <p:cNvSpPr/>
            <p:nvPr/>
          </p:nvSpPr>
          <p:spPr>
            <a:xfrm>
              <a:off x="1549"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4" name="Shape 194"/>
            <p:cNvSpPr/>
            <p:nvPr/>
          </p:nvSpPr>
          <p:spPr>
            <a:xfrm>
              <a:off x="1549"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5" name="Shape 195"/>
            <p:cNvSpPr/>
            <p:nvPr/>
          </p:nvSpPr>
          <p:spPr>
            <a:xfrm>
              <a:off x="1549"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6" name="Shape 196"/>
            <p:cNvSpPr/>
            <p:nvPr/>
          </p:nvSpPr>
          <p:spPr>
            <a:xfrm>
              <a:off x="6708"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7" name="Shape 197"/>
            <p:cNvSpPr/>
            <p:nvPr/>
          </p:nvSpPr>
          <p:spPr>
            <a:xfrm>
              <a:off x="6708"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8" name="Shape 198"/>
            <p:cNvSpPr/>
            <p:nvPr/>
          </p:nvSpPr>
          <p:spPr>
            <a:xfrm>
              <a:off x="6708"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99" name="Shape 199"/>
            <p:cNvSpPr/>
            <p:nvPr/>
          </p:nvSpPr>
          <p:spPr>
            <a:xfrm>
              <a:off x="6708"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0" name="Shape 200"/>
            <p:cNvSpPr/>
            <p:nvPr/>
          </p:nvSpPr>
          <p:spPr>
            <a:xfrm>
              <a:off x="6708"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1" name="Shape 201"/>
            <p:cNvSpPr/>
            <p:nvPr/>
          </p:nvSpPr>
          <p:spPr>
            <a:xfrm>
              <a:off x="6708"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2" name="Shape 202"/>
            <p:cNvSpPr/>
            <p:nvPr/>
          </p:nvSpPr>
          <p:spPr>
            <a:xfrm>
              <a:off x="2839"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3" name="Shape 203"/>
            <p:cNvSpPr/>
            <p:nvPr/>
          </p:nvSpPr>
          <p:spPr>
            <a:xfrm>
              <a:off x="2839"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4" name="Shape 204"/>
            <p:cNvSpPr/>
            <p:nvPr/>
          </p:nvSpPr>
          <p:spPr>
            <a:xfrm>
              <a:off x="2839"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5" name="Shape 205"/>
            <p:cNvSpPr/>
            <p:nvPr/>
          </p:nvSpPr>
          <p:spPr>
            <a:xfrm>
              <a:off x="2839"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6" name="Shape 206"/>
            <p:cNvSpPr/>
            <p:nvPr/>
          </p:nvSpPr>
          <p:spPr>
            <a:xfrm>
              <a:off x="2839"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7" name="Shape 207"/>
            <p:cNvSpPr/>
            <p:nvPr/>
          </p:nvSpPr>
          <p:spPr>
            <a:xfrm>
              <a:off x="2839"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8" name="Shape 208"/>
            <p:cNvSpPr/>
            <p:nvPr/>
          </p:nvSpPr>
          <p:spPr>
            <a:xfrm>
              <a:off x="-1029" y="-2442"/>
              <a:ext cx="81"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09" name="Shape 209"/>
            <p:cNvSpPr/>
            <p:nvPr/>
          </p:nvSpPr>
          <p:spPr>
            <a:xfrm>
              <a:off x="-1029" y="-2442"/>
              <a:ext cx="81"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0" name="Shape 210"/>
            <p:cNvSpPr/>
            <p:nvPr/>
          </p:nvSpPr>
          <p:spPr>
            <a:xfrm>
              <a:off x="-1029" y="-2767"/>
              <a:ext cx="81"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1" name="Shape 211"/>
            <p:cNvSpPr/>
            <p:nvPr/>
          </p:nvSpPr>
          <p:spPr>
            <a:xfrm>
              <a:off x="-1029" y="-2767"/>
              <a:ext cx="81"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2" name="Shape 212"/>
            <p:cNvSpPr/>
            <p:nvPr/>
          </p:nvSpPr>
          <p:spPr>
            <a:xfrm>
              <a:off x="-1029" y="5682"/>
              <a:ext cx="81"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3" name="Shape 213"/>
            <p:cNvSpPr/>
            <p:nvPr/>
          </p:nvSpPr>
          <p:spPr>
            <a:xfrm>
              <a:off x="-1029" y="5682"/>
              <a:ext cx="81"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4" name="Shape 214"/>
            <p:cNvSpPr/>
            <p:nvPr/>
          </p:nvSpPr>
          <p:spPr>
            <a:xfrm>
              <a:off x="-2318"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5" name="Shape 215"/>
            <p:cNvSpPr/>
            <p:nvPr/>
          </p:nvSpPr>
          <p:spPr>
            <a:xfrm>
              <a:off x="-2318"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6" name="Shape 216"/>
            <p:cNvSpPr/>
            <p:nvPr/>
          </p:nvSpPr>
          <p:spPr>
            <a:xfrm>
              <a:off x="-2318"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7" name="Shape 217"/>
            <p:cNvSpPr/>
            <p:nvPr/>
          </p:nvSpPr>
          <p:spPr>
            <a:xfrm>
              <a:off x="-2318"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8" name="Shape 218"/>
            <p:cNvSpPr/>
            <p:nvPr/>
          </p:nvSpPr>
          <p:spPr>
            <a:xfrm>
              <a:off x="-2318"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19" name="Shape 219"/>
            <p:cNvSpPr/>
            <p:nvPr/>
          </p:nvSpPr>
          <p:spPr>
            <a:xfrm>
              <a:off x="-2318"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20" name="Shape 220"/>
            <p:cNvSpPr/>
            <p:nvPr/>
          </p:nvSpPr>
          <p:spPr>
            <a:xfrm>
              <a:off x="-3608" y="-2442"/>
              <a:ext cx="82" cy="8124"/>
            </a:xfrm>
            <a:prstGeom prst="rect">
              <a:avLst/>
            </a:prstGeom>
            <a:solidFill>
              <a:srgbClr val="B8B8B8"/>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21" name="Shape 221"/>
            <p:cNvSpPr/>
            <p:nvPr/>
          </p:nvSpPr>
          <p:spPr>
            <a:xfrm>
              <a:off x="-3608" y="-2442"/>
              <a:ext cx="82" cy="812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22" name="Shape 222"/>
            <p:cNvSpPr/>
            <p:nvPr/>
          </p:nvSpPr>
          <p:spPr>
            <a:xfrm>
              <a:off x="-3608" y="-2767"/>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23" name="Shape 223"/>
            <p:cNvSpPr/>
            <p:nvPr/>
          </p:nvSpPr>
          <p:spPr>
            <a:xfrm>
              <a:off x="-3608" y="-2767"/>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24" name="Shape 224"/>
            <p:cNvSpPr/>
            <p:nvPr/>
          </p:nvSpPr>
          <p:spPr>
            <a:xfrm>
              <a:off x="-3608" y="5682"/>
              <a:ext cx="82" cy="325"/>
            </a:xfrm>
            <a:prstGeom prst="rect">
              <a:avLst/>
            </a:prstGeom>
            <a:solidFill>
              <a:srgbClr val="8D8D8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25" name="Shape 225"/>
            <p:cNvSpPr/>
            <p:nvPr/>
          </p:nvSpPr>
          <p:spPr>
            <a:xfrm>
              <a:off x="-3608" y="5682"/>
              <a:ext cx="82" cy="325"/>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26" name="Shape 226"/>
            <p:cNvSpPr/>
            <p:nvPr/>
          </p:nvSpPr>
          <p:spPr>
            <a:xfrm>
              <a:off x="-4984" y="-2446"/>
              <a:ext cx="15728" cy="8"/>
            </a:xfrm>
            <a:custGeom>
              <a:avLst/>
              <a:gdLst/>
              <a:ahLst/>
              <a:cxnLst/>
              <a:rect l="0" t="0" r="0" b="0"/>
              <a:pathLst>
                <a:path w="120000" h="120000" extrusionOk="0">
                  <a:moveTo>
                    <a:pt x="0" y="120000"/>
                  </a:moveTo>
                  <a:lnTo>
                    <a:pt x="120000" y="0"/>
                  </a:lnTo>
                  <a:lnTo>
                    <a:pt x="0" y="120000"/>
                  </a:lnTo>
                  <a:close/>
                </a:path>
              </a:pathLst>
            </a:custGeom>
            <a:solidFill>
              <a:srgbClr val="4D4D4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227" name="Shape 227"/>
            <p:cNvCxnSpPr/>
            <p:nvPr/>
          </p:nvCxnSpPr>
          <p:spPr>
            <a:xfrm rot="10800000" flipH="1">
              <a:off x="-4984" y="-2446"/>
              <a:ext cx="15728" cy="8"/>
            </a:xfrm>
            <a:prstGeom prst="straightConnector1">
              <a:avLst/>
            </a:prstGeom>
            <a:noFill/>
            <a:ln>
              <a:noFill/>
            </a:ln>
          </p:spPr>
        </p:cxnSp>
        <p:sp>
          <p:nvSpPr>
            <p:cNvPr id="228" name="Shape 228"/>
            <p:cNvSpPr/>
            <p:nvPr/>
          </p:nvSpPr>
          <p:spPr>
            <a:xfrm>
              <a:off x="-4984" y="-2450"/>
              <a:ext cx="15728" cy="16"/>
            </a:xfrm>
            <a:custGeom>
              <a:avLst/>
              <a:gdLst/>
              <a:ahLst/>
              <a:cxnLst/>
              <a:rect l="0" t="0" r="0" b="0"/>
              <a:pathLst>
                <a:path w="120000" h="120000" extrusionOk="0">
                  <a:moveTo>
                    <a:pt x="0" y="120000"/>
                  </a:moveTo>
                  <a:lnTo>
                    <a:pt x="120000" y="60000"/>
                  </a:lnTo>
                  <a:lnTo>
                    <a:pt x="120000" y="0"/>
                  </a:lnTo>
                  <a:lnTo>
                    <a:pt x="0" y="60000"/>
                  </a:lnTo>
                  <a:lnTo>
                    <a:pt x="0" y="120000"/>
                  </a:lnTo>
                  <a:close/>
                </a:path>
              </a:pathLst>
            </a:custGeom>
            <a:solidFill>
              <a:srgbClr val="0000FF"/>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29" name="Shape 229"/>
            <p:cNvSpPr/>
            <p:nvPr/>
          </p:nvSpPr>
          <p:spPr>
            <a:xfrm>
              <a:off x="-4984" y="-2450"/>
              <a:ext cx="15728" cy="16"/>
            </a:xfrm>
            <a:custGeom>
              <a:avLst/>
              <a:gdLst/>
              <a:ahLst/>
              <a:cxnLst/>
              <a:rect l="0" t="0" r="0" b="0"/>
              <a:pathLst>
                <a:path w="120000" h="120000" extrusionOk="0">
                  <a:moveTo>
                    <a:pt x="0" y="120000"/>
                  </a:moveTo>
                  <a:lnTo>
                    <a:pt x="120000" y="60000"/>
                  </a:lnTo>
                  <a:lnTo>
                    <a:pt x="120000" y="0"/>
                  </a:lnTo>
                  <a:lnTo>
                    <a:pt x="0" y="60000"/>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30" name="Shape 230"/>
            <p:cNvSpPr/>
            <p:nvPr/>
          </p:nvSpPr>
          <p:spPr>
            <a:xfrm>
              <a:off x="-4984" y="-1431"/>
              <a:ext cx="15728" cy="9"/>
            </a:xfrm>
            <a:custGeom>
              <a:avLst/>
              <a:gdLst/>
              <a:ahLst/>
              <a:cxnLst/>
              <a:rect l="0" t="0" r="0" b="0"/>
              <a:pathLst>
                <a:path w="120000" h="120000" extrusionOk="0">
                  <a:moveTo>
                    <a:pt x="0" y="120000"/>
                  </a:moveTo>
                  <a:lnTo>
                    <a:pt x="120000" y="0"/>
                  </a:lnTo>
                  <a:lnTo>
                    <a:pt x="0" y="120000"/>
                  </a:lnTo>
                  <a:close/>
                </a:path>
              </a:pathLst>
            </a:custGeom>
            <a:solidFill>
              <a:srgbClr val="4D4D4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231" name="Shape 231"/>
            <p:cNvCxnSpPr/>
            <p:nvPr/>
          </p:nvCxnSpPr>
          <p:spPr>
            <a:xfrm rot="10800000" flipH="1">
              <a:off x="-4984" y="-1431"/>
              <a:ext cx="15728" cy="9"/>
            </a:xfrm>
            <a:prstGeom prst="straightConnector1">
              <a:avLst/>
            </a:prstGeom>
            <a:noFill/>
            <a:ln>
              <a:noFill/>
            </a:ln>
          </p:spPr>
        </p:cxnSp>
        <p:sp>
          <p:nvSpPr>
            <p:cNvPr id="232" name="Shape 232"/>
            <p:cNvSpPr/>
            <p:nvPr/>
          </p:nvSpPr>
          <p:spPr>
            <a:xfrm>
              <a:off x="-4984" y="-1435"/>
              <a:ext cx="15728" cy="17"/>
            </a:xfrm>
            <a:custGeom>
              <a:avLst/>
              <a:gdLst/>
              <a:ahLst/>
              <a:cxnLst/>
              <a:rect l="0" t="0" r="0" b="0"/>
              <a:pathLst>
                <a:path w="120000" h="120000" extrusionOk="0">
                  <a:moveTo>
                    <a:pt x="0" y="120000"/>
                  </a:moveTo>
                  <a:lnTo>
                    <a:pt x="120000" y="56470"/>
                  </a:lnTo>
                  <a:lnTo>
                    <a:pt x="120000" y="0"/>
                  </a:lnTo>
                  <a:lnTo>
                    <a:pt x="0" y="56470"/>
                  </a:lnTo>
                  <a:lnTo>
                    <a:pt x="0" y="120000"/>
                  </a:lnTo>
                  <a:close/>
                </a:path>
              </a:pathLst>
            </a:custGeom>
            <a:solidFill>
              <a:srgbClr val="0000FF"/>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33" name="Shape 233"/>
            <p:cNvSpPr/>
            <p:nvPr/>
          </p:nvSpPr>
          <p:spPr>
            <a:xfrm>
              <a:off x="-4984" y="-1435"/>
              <a:ext cx="15728" cy="17"/>
            </a:xfrm>
            <a:custGeom>
              <a:avLst/>
              <a:gdLst/>
              <a:ahLst/>
              <a:cxnLst/>
              <a:rect l="0" t="0" r="0" b="0"/>
              <a:pathLst>
                <a:path w="120000" h="120000" extrusionOk="0">
                  <a:moveTo>
                    <a:pt x="0" y="120000"/>
                  </a:moveTo>
                  <a:lnTo>
                    <a:pt x="120000" y="56470"/>
                  </a:lnTo>
                  <a:lnTo>
                    <a:pt x="120000" y="0"/>
                  </a:lnTo>
                  <a:lnTo>
                    <a:pt x="0" y="56470"/>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34" name="Shape 234"/>
            <p:cNvSpPr/>
            <p:nvPr/>
          </p:nvSpPr>
          <p:spPr>
            <a:xfrm>
              <a:off x="-4984" y="-415"/>
              <a:ext cx="15728" cy="8"/>
            </a:xfrm>
            <a:custGeom>
              <a:avLst/>
              <a:gdLst/>
              <a:ahLst/>
              <a:cxnLst/>
              <a:rect l="0" t="0" r="0" b="0"/>
              <a:pathLst>
                <a:path w="120000" h="120000" extrusionOk="0">
                  <a:moveTo>
                    <a:pt x="0" y="120000"/>
                  </a:moveTo>
                  <a:lnTo>
                    <a:pt x="120000" y="0"/>
                  </a:lnTo>
                  <a:lnTo>
                    <a:pt x="0" y="120000"/>
                  </a:lnTo>
                  <a:close/>
                </a:path>
              </a:pathLst>
            </a:custGeom>
            <a:solidFill>
              <a:srgbClr val="4D4D4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235" name="Shape 235"/>
            <p:cNvCxnSpPr/>
            <p:nvPr/>
          </p:nvCxnSpPr>
          <p:spPr>
            <a:xfrm rot="10800000" flipH="1">
              <a:off x="-4984" y="-415"/>
              <a:ext cx="15728" cy="8"/>
            </a:xfrm>
            <a:prstGeom prst="straightConnector1">
              <a:avLst/>
            </a:prstGeom>
            <a:noFill/>
            <a:ln>
              <a:noFill/>
            </a:ln>
          </p:spPr>
        </p:cxnSp>
        <p:sp>
          <p:nvSpPr>
            <p:cNvPr id="236" name="Shape 236"/>
            <p:cNvSpPr/>
            <p:nvPr/>
          </p:nvSpPr>
          <p:spPr>
            <a:xfrm>
              <a:off x="-4984" y="-419"/>
              <a:ext cx="15728" cy="16"/>
            </a:xfrm>
            <a:custGeom>
              <a:avLst/>
              <a:gdLst/>
              <a:ahLst/>
              <a:cxnLst/>
              <a:rect l="0" t="0" r="0" b="0"/>
              <a:pathLst>
                <a:path w="120000" h="120000" extrusionOk="0">
                  <a:moveTo>
                    <a:pt x="0" y="120000"/>
                  </a:moveTo>
                  <a:lnTo>
                    <a:pt x="120000" y="60000"/>
                  </a:lnTo>
                  <a:lnTo>
                    <a:pt x="120000" y="0"/>
                  </a:lnTo>
                  <a:lnTo>
                    <a:pt x="0" y="60000"/>
                  </a:lnTo>
                  <a:lnTo>
                    <a:pt x="0" y="120000"/>
                  </a:lnTo>
                  <a:close/>
                </a:path>
              </a:pathLst>
            </a:custGeom>
            <a:solidFill>
              <a:srgbClr val="0000FF"/>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37" name="Shape 237"/>
            <p:cNvSpPr/>
            <p:nvPr/>
          </p:nvSpPr>
          <p:spPr>
            <a:xfrm>
              <a:off x="-4984" y="-419"/>
              <a:ext cx="15728" cy="16"/>
            </a:xfrm>
            <a:custGeom>
              <a:avLst/>
              <a:gdLst/>
              <a:ahLst/>
              <a:cxnLst/>
              <a:rect l="0" t="0" r="0" b="0"/>
              <a:pathLst>
                <a:path w="120000" h="120000" extrusionOk="0">
                  <a:moveTo>
                    <a:pt x="0" y="120000"/>
                  </a:moveTo>
                  <a:lnTo>
                    <a:pt x="120000" y="60000"/>
                  </a:lnTo>
                  <a:lnTo>
                    <a:pt x="120000" y="0"/>
                  </a:lnTo>
                  <a:lnTo>
                    <a:pt x="0" y="60000"/>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38" name="Shape 238"/>
            <p:cNvSpPr/>
            <p:nvPr/>
          </p:nvSpPr>
          <p:spPr>
            <a:xfrm>
              <a:off x="-4984" y="600"/>
              <a:ext cx="15728" cy="9"/>
            </a:xfrm>
            <a:custGeom>
              <a:avLst/>
              <a:gdLst/>
              <a:ahLst/>
              <a:cxnLst/>
              <a:rect l="0" t="0" r="0" b="0"/>
              <a:pathLst>
                <a:path w="120000" h="120000" extrusionOk="0">
                  <a:moveTo>
                    <a:pt x="0" y="120000"/>
                  </a:moveTo>
                  <a:lnTo>
                    <a:pt x="120000" y="0"/>
                  </a:lnTo>
                  <a:lnTo>
                    <a:pt x="0" y="120000"/>
                  </a:lnTo>
                  <a:close/>
                </a:path>
              </a:pathLst>
            </a:custGeom>
            <a:solidFill>
              <a:srgbClr val="4D4D4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239" name="Shape 239"/>
            <p:cNvCxnSpPr/>
            <p:nvPr/>
          </p:nvCxnSpPr>
          <p:spPr>
            <a:xfrm rot="10800000" flipH="1">
              <a:off x="-4984" y="600"/>
              <a:ext cx="15728" cy="9"/>
            </a:xfrm>
            <a:prstGeom prst="straightConnector1">
              <a:avLst/>
            </a:prstGeom>
            <a:noFill/>
            <a:ln>
              <a:noFill/>
            </a:ln>
          </p:spPr>
        </p:cxnSp>
        <p:sp>
          <p:nvSpPr>
            <p:cNvPr id="240" name="Shape 240"/>
            <p:cNvSpPr/>
            <p:nvPr/>
          </p:nvSpPr>
          <p:spPr>
            <a:xfrm>
              <a:off x="-4984" y="596"/>
              <a:ext cx="15728" cy="17"/>
            </a:xfrm>
            <a:custGeom>
              <a:avLst/>
              <a:gdLst/>
              <a:ahLst/>
              <a:cxnLst/>
              <a:rect l="0" t="0" r="0" b="0"/>
              <a:pathLst>
                <a:path w="120000" h="120000" extrusionOk="0">
                  <a:moveTo>
                    <a:pt x="0" y="120000"/>
                  </a:moveTo>
                  <a:lnTo>
                    <a:pt x="120000" y="63529"/>
                  </a:lnTo>
                  <a:lnTo>
                    <a:pt x="120000" y="0"/>
                  </a:lnTo>
                  <a:lnTo>
                    <a:pt x="0" y="63529"/>
                  </a:lnTo>
                  <a:lnTo>
                    <a:pt x="0" y="120000"/>
                  </a:lnTo>
                  <a:close/>
                </a:path>
              </a:pathLst>
            </a:custGeom>
            <a:solidFill>
              <a:srgbClr val="0000FF"/>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41" name="Shape 241"/>
            <p:cNvSpPr/>
            <p:nvPr/>
          </p:nvSpPr>
          <p:spPr>
            <a:xfrm>
              <a:off x="-4984" y="596"/>
              <a:ext cx="15728" cy="17"/>
            </a:xfrm>
            <a:custGeom>
              <a:avLst/>
              <a:gdLst/>
              <a:ahLst/>
              <a:cxnLst/>
              <a:rect l="0" t="0" r="0" b="0"/>
              <a:pathLst>
                <a:path w="120000" h="120000" extrusionOk="0">
                  <a:moveTo>
                    <a:pt x="0" y="120000"/>
                  </a:moveTo>
                  <a:lnTo>
                    <a:pt x="120000" y="63529"/>
                  </a:lnTo>
                  <a:lnTo>
                    <a:pt x="120000" y="0"/>
                  </a:lnTo>
                  <a:lnTo>
                    <a:pt x="0" y="63529"/>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42" name="Shape 242"/>
            <p:cNvSpPr/>
            <p:nvPr/>
          </p:nvSpPr>
          <p:spPr>
            <a:xfrm>
              <a:off x="-4984" y="1616"/>
              <a:ext cx="15728" cy="8"/>
            </a:xfrm>
            <a:custGeom>
              <a:avLst/>
              <a:gdLst/>
              <a:ahLst/>
              <a:cxnLst/>
              <a:rect l="0" t="0" r="0" b="0"/>
              <a:pathLst>
                <a:path w="120000" h="120000" extrusionOk="0">
                  <a:moveTo>
                    <a:pt x="0" y="120000"/>
                  </a:moveTo>
                  <a:lnTo>
                    <a:pt x="120000" y="0"/>
                  </a:lnTo>
                  <a:lnTo>
                    <a:pt x="0" y="120000"/>
                  </a:lnTo>
                  <a:close/>
                </a:path>
              </a:pathLst>
            </a:custGeom>
            <a:solidFill>
              <a:srgbClr val="4D4D4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243" name="Shape 243"/>
            <p:cNvCxnSpPr/>
            <p:nvPr/>
          </p:nvCxnSpPr>
          <p:spPr>
            <a:xfrm rot="10800000" flipH="1">
              <a:off x="-4984" y="1616"/>
              <a:ext cx="15728" cy="8"/>
            </a:xfrm>
            <a:prstGeom prst="straightConnector1">
              <a:avLst/>
            </a:prstGeom>
            <a:noFill/>
            <a:ln>
              <a:noFill/>
            </a:ln>
          </p:spPr>
        </p:cxnSp>
        <p:sp>
          <p:nvSpPr>
            <p:cNvPr id="244" name="Shape 244"/>
            <p:cNvSpPr/>
            <p:nvPr/>
          </p:nvSpPr>
          <p:spPr>
            <a:xfrm>
              <a:off x="-4984" y="1612"/>
              <a:ext cx="15728" cy="16"/>
            </a:xfrm>
            <a:custGeom>
              <a:avLst/>
              <a:gdLst/>
              <a:ahLst/>
              <a:cxnLst/>
              <a:rect l="0" t="0" r="0" b="0"/>
              <a:pathLst>
                <a:path w="120000" h="120000" extrusionOk="0">
                  <a:moveTo>
                    <a:pt x="0" y="120000"/>
                  </a:moveTo>
                  <a:lnTo>
                    <a:pt x="120000" y="60000"/>
                  </a:lnTo>
                  <a:lnTo>
                    <a:pt x="120000" y="0"/>
                  </a:lnTo>
                  <a:lnTo>
                    <a:pt x="0" y="60000"/>
                  </a:lnTo>
                  <a:lnTo>
                    <a:pt x="0" y="120000"/>
                  </a:lnTo>
                  <a:close/>
                </a:path>
              </a:pathLst>
            </a:custGeom>
            <a:solidFill>
              <a:srgbClr val="0000FF"/>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45" name="Shape 245"/>
            <p:cNvSpPr/>
            <p:nvPr/>
          </p:nvSpPr>
          <p:spPr>
            <a:xfrm>
              <a:off x="-4984" y="1612"/>
              <a:ext cx="15728" cy="16"/>
            </a:xfrm>
            <a:custGeom>
              <a:avLst/>
              <a:gdLst/>
              <a:ahLst/>
              <a:cxnLst/>
              <a:rect l="0" t="0" r="0" b="0"/>
              <a:pathLst>
                <a:path w="120000" h="120000" extrusionOk="0">
                  <a:moveTo>
                    <a:pt x="0" y="120000"/>
                  </a:moveTo>
                  <a:lnTo>
                    <a:pt x="120000" y="60000"/>
                  </a:lnTo>
                  <a:lnTo>
                    <a:pt x="120000" y="0"/>
                  </a:lnTo>
                  <a:lnTo>
                    <a:pt x="0" y="60000"/>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46" name="Shape 246"/>
            <p:cNvSpPr/>
            <p:nvPr/>
          </p:nvSpPr>
          <p:spPr>
            <a:xfrm>
              <a:off x="-4984" y="2631"/>
              <a:ext cx="15728" cy="9"/>
            </a:xfrm>
            <a:custGeom>
              <a:avLst/>
              <a:gdLst/>
              <a:ahLst/>
              <a:cxnLst/>
              <a:rect l="0" t="0" r="0" b="0"/>
              <a:pathLst>
                <a:path w="120000" h="120000" extrusionOk="0">
                  <a:moveTo>
                    <a:pt x="0" y="120000"/>
                  </a:moveTo>
                  <a:lnTo>
                    <a:pt x="120000" y="0"/>
                  </a:lnTo>
                  <a:lnTo>
                    <a:pt x="0" y="120000"/>
                  </a:lnTo>
                  <a:close/>
                </a:path>
              </a:pathLst>
            </a:custGeom>
            <a:solidFill>
              <a:srgbClr val="4D4D4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247" name="Shape 247"/>
            <p:cNvCxnSpPr/>
            <p:nvPr/>
          </p:nvCxnSpPr>
          <p:spPr>
            <a:xfrm rot="10800000" flipH="1">
              <a:off x="-4984" y="2631"/>
              <a:ext cx="15728" cy="9"/>
            </a:xfrm>
            <a:prstGeom prst="straightConnector1">
              <a:avLst/>
            </a:prstGeom>
            <a:noFill/>
            <a:ln>
              <a:noFill/>
            </a:ln>
          </p:spPr>
        </p:cxnSp>
        <p:sp>
          <p:nvSpPr>
            <p:cNvPr id="248" name="Shape 248"/>
            <p:cNvSpPr/>
            <p:nvPr/>
          </p:nvSpPr>
          <p:spPr>
            <a:xfrm>
              <a:off x="-4984" y="2627"/>
              <a:ext cx="15728" cy="17"/>
            </a:xfrm>
            <a:custGeom>
              <a:avLst/>
              <a:gdLst/>
              <a:ahLst/>
              <a:cxnLst/>
              <a:rect l="0" t="0" r="0" b="0"/>
              <a:pathLst>
                <a:path w="120000" h="120000" extrusionOk="0">
                  <a:moveTo>
                    <a:pt x="0" y="120000"/>
                  </a:moveTo>
                  <a:lnTo>
                    <a:pt x="120000" y="63529"/>
                  </a:lnTo>
                  <a:lnTo>
                    <a:pt x="120000" y="0"/>
                  </a:lnTo>
                  <a:lnTo>
                    <a:pt x="0" y="63529"/>
                  </a:lnTo>
                  <a:lnTo>
                    <a:pt x="0" y="120000"/>
                  </a:lnTo>
                  <a:close/>
                </a:path>
              </a:pathLst>
            </a:custGeom>
            <a:solidFill>
              <a:srgbClr val="0000FF"/>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49" name="Shape 249"/>
            <p:cNvSpPr/>
            <p:nvPr/>
          </p:nvSpPr>
          <p:spPr>
            <a:xfrm>
              <a:off x="-4984" y="2627"/>
              <a:ext cx="15728" cy="17"/>
            </a:xfrm>
            <a:custGeom>
              <a:avLst/>
              <a:gdLst/>
              <a:ahLst/>
              <a:cxnLst/>
              <a:rect l="0" t="0" r="0" b="0"/>
              <a:pathLst>
                <a:path w="120000" h="120000" extrusionOk="0">
                  <a:moveTo>
                    <a:pt x="0" y="120000"/>
                  </a:moveTo>
                  <a:lnTo>
                    <a:pt x="120000" y="63529"/>
                  </a:lnTo>
                  <a:lnTo>
                    <a:pt x="120000" y="0"/>
                  </a:lnTo>
                  <a:lnTo>
                    <a:pt x="0" y="63529"/>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50" name="Shape 250"/>
            <p:cNvSpPr/>
            <p:nvPr/>
          </p:nvSpPr>
          <p:spPr>
            <a:xfrm>
              <a:off x="-4984" y="3647"/>
              <a:ext cx="15728" cy="8"/>
            </a:xfrm>
            <a:custGeom>
              <a:avLst/>
              <a:gdLst/>
              <a:ahLst/>
              <a:cxnLst/>
              <a:rect l="0" t="0" r="0" b="0"/>
              <a:pathLst>
                <a:path w="120000" h="120000" extrusionOk="0">
                  <a:moveTo>
                    <a:pt x="0" y="120000"/>
                  </a:moveTo>
                  <a:lnTo>
                    <a:pt x="120000" y="0"/>
                  </a:lnTo>
                  <a:lnTo>
                    <a:pt x="0" y="120000"/>
                  </a:lnTo>
                  <a:close/>
                </a:path>
              </a:pathLst>
            </a:custGeom>
            <a:solidFill>
              <a:srgbClr val="4D4D4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251" name="Shape 251"/>
            <p:cNvCxnSpPr/>
            <p:nvPr/>
          </p:nvCxnSpPr>
          <p:spPr>
            <a:xfrm rot="10800000" flipH="1">
              <a:off x="-4984" y="3647"/>
              <a:ext cx="15728" cy="8"/>
            </a:xfrm>
            <a:prstGeom prst="straightConnector1">
              <a:avLst/>
            </a:prstGeom>
            <a:noFill/>
            <a:ln>
              <a:noFill/>
            </a:ln>
          </p:spPr>
        </p:cxnSp>
        <p:sp>
          <p:nvSpPr>
            <p:cNvPr id="252" name="Shape 252"/>
            <p:cNvSpPr/>
            <p:nvPr/>
          </p:nvSpPr>
          <p:spPr>
            <a:xfrm>
              <a:off x="-4984" y="3643"/>
              <a:ext cx="15728" cy="16"/>
            </a:xfrm>
            <a:custGeom>
              <a:avLst/>
              <a:gdLst/>
              <a:ahLst/>
              <a:cxnLst/>
              <a:rect l="0" t="0" r="0" b="0"/>
              <a:pathLst>
                <a:path w="120000" h="120000" extrusionOk="0">
                  <a:moveTo>
                    <a:pt x="0" y="120000"/>
                  </a:moveTo>
                  <a:lnTo>
                    <a:pt x="120000" y="60000"/>
                  </a:lnTo>
                  <a:lnTo>
                    <a:pt x="120000" y="0"/>
                  </a:lnTo>
                  <a:lnTo>
                    <a:pt x="0" y="60000"/>
                  </a:lnTo>
                  <a:lnTo>
                    <a:pt x="0" y="120000"/>
                  </a:lnTo>
                  <a:close/>
                </a:path>
              </a:pathLst>
            </a:custGeom>
            <a:solidFill>
              <a:srgbClr val="0000FF"/>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53" name="Shape 253"/>
            <p:cNvSpPr/>
            <p:nvPr/>
          </p:nvSpPr>
          <p:spPr>
            <a:xfrm>
              <a:off x="-4984" y="3643"/>
              <a:ext cx="15728" cy="16"/>
            </a:xfrm>
            <a:custGeom>
              <a:avLst/>
              <a:gdLst/>
              <a:ahLst/>
              <a:cxnLst/>
              <a:rect l="0" t="0" r="0" b="0"/>
              <a:pathLst>
                <a:path w="120000" h="120000" extrusionOk="0">
                  <a:moveTo>
                    <a:pt x="0" y="120000"/>
                  </a:moveTo>
                  <a:lnTo>
                    <a:pt x="120000" y="60000"/>
                  </a:lnTo>
                  <a:lnTo>
                    <a:pt x="120000" y="0"/>
                  </a:lnTo>
                  <a:lnTo>
                    <a:pt x="0" y="60000"/>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54" name="Shape 254"/>
            <p:cNvSpPr/>
            <p:nvPr/>
          </p:nvSpPr>
          <p:spPr>
            <a:xfrm>
              <a:off x="-4984" y="4662"/>
              <a:ext cx="15728" cy="9"/>
            </a:xfrm>
            <a:custGeom>
              <a:avLst/>
              <a:gdLst/>
              <a:ahLst/>
              <a:cxnLst/>
              <a:rect l="0" t="0" r="0" b="0"/>
              <a:pathLst>
                <a:path w="120000" h="120000" extrusionOk="0">
                  <a:moveTo>
                    <a:pt x="0" y="120000"/>
                  </a:moveTo>
                  <a:lnTo>
                    <a:pt x="120000" y="0"/>
                  </a:lnTo>
                  <a:lnTo>
                    <a:pt x="0" y="120000"/>
                  </a:lnTo>
                  <a:close/>
                </a:path>
              </a:pathLst>
            </a:custGeom>
            <a:solidFill>
              <a:srgbClr val="4D4D4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255" name="Shape 255"/>
            <p:cNvCxnSpPr/>
            <p:nvPr/>
          </p:nvCxnSpPr>
          <p:spPr>
            <a:xfrm rot="10800000" flipH="1">
              <a:off x="-4984" y="4662"/>
              <a:ext cx="15728" cy="9"/>
            </a:xfrm>
            <a:prstGeom prst="straightConnector1">
              <a:avLst/>
            </a:prstGeom>
            <a:noFill/>
            <a:ln>
              <a:noFill/>
            </a:ln>
          </p:spPr>
        </p:cxnSp>
        <p:sp>
          <p:nvSpPr>
            <p:cNvPr id="256" name="Shape 256"/>
            <p:cNvSpPr/>
            <p:nvPr/>
          </p:nvSpPr>
          <p:spPr>
            <a:xfrm>
              <a:off x="-4984" y="4658"/>
              <a:ext cx="15728" cy="17"/>
            </a:xfrm>
            <a:custGeom>
              <a:avLst/>
              <a:gdLst/>
              <a:ahLst/>
              <a:cxnLst/>
              <a:rect l="0" t="0" r="0" b="0"/>
              <a:pathLst>
                <a:path w="120000" h="120000" extrusionOk="0">
                  <a:moveTo>
                    <a:pt x="0" y="120000"/>
                  </a:moveTo>
                  <a:lnTo>
                    <a:pt x="120000" y="63529"/>
                  </a:lnTo>
                  <a:lnTo>
                    <a:pt x="120000" y="0"/>
                  </a:lnTo>
                  <a:lnTo>
                    <a:pt x="0" y="63529"/>
                  </a:lnTo>
                  <a:lnTo>
                    <a:pt x="0" y="120000"/>
                  </a:lnTo>
                  <a:close/>
                </a:path>
              </a:pathLst>
            </a:custGeom>
            <a:solidFill>
              <a:srgbClr val="0000FF"/>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57" name="Shape 257"/>
            <p:cNvSpPr/>
            <p:nvPr/>
          </p:nvSpPr>
          <p:spPr>
            <a:xfrm>
              <a:off x="-4984" y="4658"/>
              <a:ext cx="15728" cy="17"/>
            </a:xfrm>
            <a:custGeom>
              <a:avLst/>
              <a:gdLst/>
              <a:ahLst/>
              <a:cxnLst/>
              <a:rect l="0" t="0" r="0" b="0"/>
              <a:pathLst>
                <a:path w="120000" h="120000" extrusionOk="0">
                  <a:moveTo>
                    <a:pt x="0" y="120000"/>
                  </a:moveTo>
                  <a:lnTo>
                    <a:pt x="120000" y="63529"/>
                  </a:lnTo>
                  <a:lnTo>
                    <a:pt x="120000" y="0"/>
                  </a:lnTo>
                  <a:lnTo>
                    <a:pt x="0" y="63529"/>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58" name="Shape 258"/>
            <p:cNvSpPr/>
            <p:nvPr/>
          </p:nvSpPr>
          <p:spPr>
            <a:xfrm>
              <a:off x="-4984" y="5678"/>
              <a:ext cx="15728" cy="8"/>
            </a:xfrm>
            <a:custGeom>
              <a:avLst/>
              <a:gdLst/>
              <a:ahLst/>
              <a:cxnLst/>
              <a:rect l="0" t="0" r="0" b="0"/>
              <a:pathLst>
                <a:path w="120000" h="120000" extrusionOk="0">
                  <a:moveTo>
                    <a:pt x="0" y="120000"/>
                  </a:moveTo>
                  <a:lnTo>
                    <a:pt x="120000" y="0"/>
                  </a:lnTo>
                  <a:lnTo>
                    <a:pt x="0" y="120000"/>
                  </a:lnTo>
                  <a:close/>
                </a:path>
              </a:pathLst>
            </a:custGeom>
            <a:solidFill>
              <a:srgbClr val="4D4D4D"/>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259" name="Shape 259"/>
            <p:cNvCxnSpPr/>
            <p:nvPr/>
          </p:nvCxnSpPr>
          <p:spPr>
            <a:xfrm rot="10800000" flipH="1">
              <a:off x="-4984" y="5678"/>
              <a:ext cx="15728" cy="8"/>
            </a:xfrm>
            <a:prstGeom prst="straightConnector1">
              <a:avLst/>
            </a:prstGeom>
            <a:noFill/>
            <a:ln>
              <a:noFill/>
            </a:ln>
          </p:spPr>
        </p:cxnSp>
        <p:sp>
          <p:nvSpPr>
            <p:cNvPr id="260" name="Shape 260"/>
            <p:cNvSpPr/>
            <p:nvPr/>
          </p:nvSpPr>
          <p:spPr>
            <a:xfrm>
              <a:off x="-4984" y="5674"/>
              <a:ext cx="15728" cy="16"/>
            </a:xfrm>
            <a:custGeom>
              <a:avLst/>
              <a:gdLst/>
              <a:ahLst/>
              <a:cxnLst/>
              <a:rect l="0" t="0" r="0" b="0"/>
              <a:pathLst>
                <a:path w="120000" h="120000" extrusionOk="0">
                  <a:moveTo>
                    <a:pt x="0" y="120000"/>
                  </a:moveTo>
                  <a:lnTo>
                    <a:pt x="120000" y="60000"/>
                  </a:lnTo>
                  <a:lnTo>
                    <a:pt x="120000" y="0"/>
                  </a:lnTo>
                  <a:lnTo>
                    <a:pt x="0" y="60000"/>
                  </a:lnTo>
                  <a:lnTo>
                    <a:pt x="0" y="120000"/>
                  </a:lnTo>
                  <a:close/>
                </a:path>
              </a:pathLst>
            </a:custGeom>
            <a:solidFill>
              <a:srgbClr val="0000FF"/>
            </a:solid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61" name="Shape 261"/>
            <p:cNvSpPr/>
            <p:nvPr/>
          </p:nvSpPr>
          <p:spPr>
            <a:xfrm>
              <a:off x="-4984" y="5674"/>
              <a:ext cx="15728" cy="16"/>
            </a:xfrm>
            <a:custGeom>
              <a:avLst/>
              <a:gdLst/>
              <a:ahLst/>
              <a:cxnLst/>
              <a:rect l="0" t="0" r="0" b="0"/>
              <a:pathLst>
                <a:path w="120000" h="120000" extrusionOk="0">
                  <a:moveTo>
                    <a:pt x="0" y="120000"/>
                  </a:moveTo>
                  <a:lnTo>
                    <a:pt x="120000" y="60000"/>
                  </a:lnTo>
                  <a:lnTo>
                    <a:pt x="120000" y="0"/>
                  </a:lnTo>
                  <a:lnTo>
                    <a:pt x="0" y="60000"/>
                  </a:lnTo>
                </a:path>
              </a:pathLst>
            </a:cu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grpSp>
      <p:sp>
        <p:nvSpPr>
          <p:cNvPr id="262" name="Shape 262"/>
          <p:cNvSpPr txBox="1"/>
          <p:nvPr/>
        </p:nvSpPr>
        <p:spPr>
          <a:xfrm>
            <a:off x="1355190" y="1517617"/>
            <a:ext cx="6433621" cy="2108269"/>
          </a:xfrm>
          <a:prstGeom prst="rect">
            <a:avLst/>
          </a:prstGeom>
          <a:solidFill>
            <a:schemeClr val="lt1">
              <a:alpha val="88627"/>
            </a:schemeClr>
          </a:solidFill>
          <a:ln w="19050" cap="flat" cmpd="sng">
            <a:solidFill>
              <a:schemeClr val="dk1"/>
            </a:solidFill>
            <a:prstDash val="dash"/>
            <a:round/>
            <a:headEnd type="none" w="med" len="med"/>
            <a:tailEnd type="none" w="med" len="med"/>
          </a:ln>
        </p:spPr>
        <p:txBody>
          <a:bodyPr wrap="square" lIns="342900" tIns="342900" rIns="342900" bIns="342900" anchor="ctr" anchorCtr="0">
            <a:noAutofit/>
          </a:bodyPr>
          <a:lstStyle/>
          <a:p>
            <a:pPr marL="0" marR="0" lvl="0" indent="0" algn="ctr" rtl="0">
              <a:spcBef>
                <a:spcPts val="0"/>
              </a:spcBef>
              <a:buSzPct val="25000"/>
              <a:buNone/>
            </a:pPr>
            <a:r>
              <a:rPr lang="en-US" sz="1200" b="0">
                <a:solidFill>
                  <a:schemeClr val="dk1"/>
                </a:solidFill>
                <a:latin typeface="Arial"/>
                <a:ea typeface="Arial"/>
                <a:cs typeface="Arial"/>
                <a:sym typeface="Arial"/>
              </a:rPr>
              <a:t>For reference only: The Layout Grid</a:t>
            </a:r>
            <a:r>
              <a:rPr lang="en-US" sz="2400">
                <a:solidFill>
                  <a:schemeClr val="dk1"/>
                </a:solidFill>
                <a:latin typeface="Arial"/>
                <a:ea typeface="Arial"/>
                <a:cs typeface="Arial"/>
                <a:sym typeface="Arial"/>
              </a:rPr>
              <a:t/>
            </a:r>
            <a:br>
              <a:rPr lang="en-US" sz="2400">
                <a:solidFill>
                  <a:schemeClr val="dk1"/>
                </a:solidFill>
                <a:latin typeface="Arial"/>
                <a:ea typeface="Arial"/>
                <a:cs typeface="Arial"/>
                <a:sym typeface="Arial"/>
              </a:rPr>
            </a:br>
            <a:r>
              <a:rPr lang="en-US" sz="3200">
                <a:solidFill>
                  <a:schemeClr val="dk1"/>
                </a:solidFill>
                <a:latin typeface="Arial"/>
                <a:ea typeface="Arial"/>
                <a:cs typeface="Arial"/>
                <a:sym typeface="Arial"/>
              </a:rPr>
              <a:t>This is the 12 column grid that</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drives our presentation layout.</a:t>
            </a:r>
          </a:p>
          <a:p>
            <a:pPr marL="0" marR="0" lvl="0" indent="0" algn="ctr" rtl="0">
              <a:spcBef>
                <a:spcPts val="0"/>
              </a:spcBef>
              <a:buNone/>
            </a:pPr>
            <a:endParaRPr sz="800">
              <a:solidFill>
                <a:schemeClr val="dk1"/>
              </a:solidFill>
              <a:latin typeface="Arial"/>
              <a:ea typeface="Arial"/>
              <a:cs typeface="Arial"/>
              <a:sym typeface="Arial"/>
            </a:endParaRPr>
          </a:p>
          <a:p>
            <a:pPr marL="0" marR="0" lvl="0" indent="0" algn="ctr" rtl="0">
              <a:spcBef>
                <a:spcPts val="0"/>
              </a:spcBef>
              <a:buSzPct val="25000"/>
              <a:buNone/>
            </a:pPr>
            <a:r>
              <a:rPr lang="en-US" sz="800">
                <a:solidFill>
                  <a:schemeClr val="dk1"/>
                </a:solidFill>
                <a:latin typeface="Arial"/>
                <a:ea typeface="Arial"/>
                <a:cs typeface="Arial"/>
                <a:sym typeface="Arial"/>
              </a:rPr>
              <a:t>Press </a:t>
            </a:r>
            <a:r>
              <a:rPr lang="en-US" sz="800" b="1">
                <a:solidFill>
                  <a:schemeClr val="dk1"/>
                </a:solidFill>
                <a:latin typeface="Arial"/>
                <a:ea typeface="Arial"/>
                <a:cs typeface="Arial"/>
                <a:sym typeface="Arial"/>
              </a:rPr>
              <a:t>CONTROL+OPTION+COMMAND+G on a Mac </a:t>
            </a:r>
            <a:r>
              <a:rPr lang="en-US" sz="800">
                <a:solidFill>
                  <a:schemeClr val="dk1"/>
                </a:solidFill>
                <a:latin typeface="Arial"/>
                <a:ea typeface="Arial"/>
                <a:cs typeface="Arial"/>
                <a:sym typeface="Arial"/>
              </a:rPr>
              <a:t>or </a:t>
            </a:r>
            <a:r>
              <a:rPr lang="en-US" sz="800" b="1">
                <a:solidFill>
                  <a:schemeClr val="dk1"/>
                </a:solidFill>
                <a:latin typeface="Arial"/>
                <a:ea typeface="Arial"/>
                <a:cs typeface="Arial"/>
                <a:sym typeface="Arial"/>
              </a:rPr>
              <a:t>ALT+F9 on Windows </a:t>
            </a:r>
            <a:r>
              <a:rPr lang="en-US" sz="800">
                <a:solidFill>
                  <a:schemeClr val="dk1"/>
                </a:solidFill>
                <a:latin typeface="Arial"/>
                <a:ea typeface="Arial"/>
                <a:cs typeface="Arial"/>
                <a:sym typeface="Arial"/>
              </a:rPr>
              <a:t>to view or hide guides!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mpact, Headline">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847726" y="531019"/>
            <a:ext cx="7264346" cy="707315"/>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27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34" name="Shape 34"/>
          <p:cNvSpPr txBox="1">
            <a:spLocks noGrp="1"/>
          </p:cNvSpPr>
          <p:nvPr>
            <p:ph type="body" idx="1"/>
          </p:nvPr>
        </p:nvSpPr>
        <p:spPr>
          <a:xfrm>
            <a:off x="-1" y="4922607"/>
            <a:ext cx="4502944" cy="220894"/>
          </a:xfrm>
          <a:prstGeom prst="rect">
            <a:avLst/>
          </a:prstGeom>
          <a:noFill/>
          <a:ln>
            <a:noFill/>
          </a:ln>
        </p:spPr>
        <p:txBody>
          <a:bodyPr wrap="square" lIns="91425" tIns="91425" rIns="91425" bIns="91425" anchor="b" anchorCtr="0"/>
          <a:lstStyle>
            <a:lvl1pPr marL="0" marR="0" lvl="0" indent="0" algn="l" rtl="0">
              <a:lnSpc>
                <a:spcPct val="100000"/>
              </a:lnSpc>
              <a:spcBef>
                <a:spcPts val="900"/>
              </a:spcBef>
              <a:spcAft>
                <a:spcPts val="0"/>
              </a:spcAft>
              <a:buClr>
                <a:srgbClr val="7F7F7F"/>
              </a:buClr>
              <a:buFont typeface="Arial"/>
              <a:buNone/>
              <a:defRPr sz="525" b="0" i="0" u="none" strike="noStrike" cap="none">
                <a:solidFill>
                  <a:srgbClr val="7F7F7F"/>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Title Slide">
    <p:bg>
      <p:bgPr>
        <a:solidFill>
          <a:schemeClr val="dk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851693" y="774123"/>
            <a:ext cx="6692107" cy="3178376"/>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lt1"/>
                </a:solidFill>
                <a:latin typeface="Arial"/>
                <a:ea typeface="Arial"/>
                <a:cs typeface="Arial"/>
                <a:sym typeface="Arial"/>
              </a:rPr>
              <a:t>‹#›</a:t>
            </a:fld>
            <a:endParaRPr lang="en-US" sz="750" b="1">
              <a:solidFill>
                <a:schemeClr val="lt1"/>
              </a:solidFill>
              <a:latin typeface="Arial"/>
              <a:ea typeface="Arial"/>
              <a:cs typeface="Arial"/>
              <a:sym typeface="Arial"/>
            </a:endParaRPr>
          </a:p>
        </p:txBody>
      </p:sp>
      <p:pic>
        <p:nvPicPr>
          <p:cNvPr id="38" name="Shape 38"/>
          <p:cNvPicPr preferRelativeResize="0"/>
          <p:nvPr/>
        </p:nvPicPr>
        <p:blipFill rotWithShape="1">
          <a:blip r:embed="rId2">
            <a:alphaModFix/>
          </a:blip>
          <a:srcRect/>
          <a:stretch/>
        </p:blipFill>
        <p:spPr>
          <a:xfrm>
            <a:off x="203200" y="4696788"/>
            <a:ext cx="647405" cy="19403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Title Slide with Sub-title">
    <p:bg>
      <p:bgPr>
        <a:solidFill>
          <a:schemeClr val="dk1"/>
        </a:solidFill>
        <a:effectLst/>
      </p:bgPr>
    </p:bg>
    <p:spTree>
      <p:nvGrpSpPr>
        <p:cNvPr id="1" name="Shape 39"/>
        <p:cNvGrpSpPr/>
        <p:nvPr/>
      </p:nvGrpSpPr>
      <p:grpSpPr>
        <a:xfrm>
          <a:off x="0" y="0"/>
          <a:ext cx="0" cy="0"/>
          <a:chOff x="0" y="0"/>
          <a:chExt cx="0" cy="0"/>
        </a:xfrm>
      </p:grpSpPr>
      <p:sp>
        <p:nvSpPr>
          <p:cNvPr id="40" name="Shape 40"/>
          <p:cNvSpPr txBox="1">
            <a:spLocks noGrp="1"/>
          </p:cNvSpPr>
          <p:nvPr>
            <p:ph type="ctrTitle"/>
          </p:nvPr>
        </p:nvSpPr>
        <p:spPr>
          <a:xfrm>
            <a:off x="814217" y="781050"/>
            <a:ext cx="7477296" cy="2569252"/>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1" name="Shape 41"/>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lt1"/>
                </a:solidFill>
                <a:latin typeface="Arial"/>
                <a:ea typeface="Arial"/>
                <a:cs typeface="Arial"/>
                <a:sym typeface="Arial"/>
              </a:rPr>
              <a:t>‹#›</a:t>
            </a:fld>
            <a:endParaRPr lang="en-US" sz="750" b="1">
              <a:solidFill>
                <a:schemeClr val="lt1"/>
              </a:solidFill>
              <a:latin typeface="Arial"/>
              <a:ea typeface="Arial"/>
              <a:cs typeface="Arial"/>
              <a:sym typeface="Arial"/>
            </a:endParaRPr>
          </a:p>
        </p:txBody>
      </p:sp>
      <p:pic>
        <p:nvPicPr>
          <p:cNvPr id="42" name="Shape 42"/>
          <p:cNvPicPr preferRelativeResize="0"/>
          <p:nvPr/>
        </p:nvPicPr>
        <p:blipFill rotWithShape="1">
          <a:blip r:embed="rId2">
            <a:alphaModFix/>
          </a:blip>
          <a:srcRect/>
          <a:stretch/>
        </p:blipFill>
        <p:spPr>
          <a:xfrm>
            <a:off x="203200" y="4696788"/>
            <a:ext cx="647405" cy="194037"/>
          </a:xfrm>
          <a:prstGeom prst="rect">
            <a:avLst/>
          </a:prstGeom>
          <a:noFill/>
          <a:ln>
            <a:noFill/>
          </a:ln>
        </p:spPr>
      </p:pic>
      <p:sp>
        <p:nvSpPr>
          <p:cNvPr id="43" name="Shape 43"/>
          <p:cNvSpPr txBox="1">
            <a:spLocks noGrp="1"/>
          </p:cNvSpPr>
          <p:nvPr>
            <p:ph type="body" idx="1"/>
          </p:nvPr>
        </p:nvSpPr>
        <p:spPr>
          <a:xfrm>
            <a:off x="847725" y="3375519"/>
            <a:ext cx="7443788" cy="517525"/>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marL="0" marR="0" lvl="1" indent="0" algn="l" rtl="0">
              <a:lnSpc>
                <a:spcPct val="100000"/>
              </a:lnSpc>
              <a:spcBef>
                <a:spcPts val="900"/>
              </a:spcBef>
              <a:buClr>
                <a:schemeClr val="lt1"/>
              </a:buClr>
              <a:buFont typeface="Arial"/>
              <a:buNone/>
              <a:defRPr sz="1200" b="0" i="0" u="none" strike="noStrike" cap="none">
                <a:solidFill>
                  <a:schemeClr val="lt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lt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lt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lt1"/>
                </a:solidFill>
                <a:latin typeface="Arial"/>
                <a:ea typeface="Arial"/>
                <a:cs typeface="Arial"/>
                <a:sym typeface="Arial"/>
              </a:defRPr>
            </a:lvl5pPr>
            <a:lvl6pPr marL="2514474" marR="0" lvl="5" indent="-114174"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6pPr>
            <a:lvl7pPr marL="2971652" marR="0" lvl="6" indent="-11415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7pPr>
            <a:lvl8pPr marL="3428829" marR="0" lvl="7" indent="-114129"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8pPr>
            <a:lvl9pPr marL="3886005" marR="0" lvl="8" indent="-114105"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Section Header Black">
    <p:bg>
      <p:bgPr>
        <a:solidFill>
          <a:schemeClr val="dk1"/>
        </a:solidFill>
        <a:effectLst/>
      </p:bgPr>
    </p:bg>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863256" y="781050"/>
            <a:ext cx="6380560" cy="3171268"/>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Font typeface="Arial"/>
              <a:buNone/>
              <a:defRPr sz="66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 name="Shape 46"/>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lt1"/>
                </a:solidFill>
                <a:latin typeface="Arial"/>
                <a:ea typeface="Arial"/>
                <a:cs typeface="Arial"/>
                <a:sym typeface="Arial"/>
              </a:rPr>
              <a:t>‹#›</a:t>
            </a:fld>
            <a:endParaRPr lang="en-US" sz="750" b="1">
              <a:solidFill>
                <a:schemeClr val="lt1"/>
              </a:solidFill>
              <a:latin typeface="Arial"/>
              <a:ea typeface="Arial"/>
              <a:cs typeface="Arial"/>
              <a:sym typeface="Arial"/>
            </a:endParaRPr>
          </a:p>
        </p:txBody>
      </p:sp>
      <p:grpSp>
        <p:nvGrpSpPr>
          <p:cNvPr id="47" name="Shape 47"/>
          <p:cNvGrpSpPr/>
          <p:nvPr/>
        </p:nvGrpSpPr>
        <p:grpSpPr>
          <a:xfrm>
            <a:off x="209550" y="4702590"/>
            <a:ext cx="82145" cy="185831"/>
            <a:chOff x="1301751" y="6299200"/>
            <a:chExt cx="96838" cy="219076"/>
          </a:xfrm>
        </p:grpSpPr>
        <p:sp>
          <p:nvSpPr>
            <p:cNvPr id="48" name="Shape 48"/>
            <p:cNvSpPr/>
            <p:nvPr/>
          </p:nvSpPr>
          <p:spPr>
            <a:xfrm>
              <a:off x="1301751" y="6421438"/>
              <a:ext cx="96838" cy="96838"/>
            </a:xfrm>
            <a:prstGeom prst="ellipse">
              <a:avLst/>
            </a:prstGeom>
            <a:solidFill>
              <a:srgbClr val="006CB7"/>
            </a:solidFill>
            <a:ln>
              <a:noFill/>
            </a:ln>
          </p:spPr>
          <p:txBody>
            <a:bodyPr wrap="square" lIns="91425" tIns="45700" rIns="91425" bIns="45700" anchor="t" anchorCtr="0">
              <a:noAutofit/>
            </a:bodyPr>
            <a:lstStyle/>
            <a:p>
              <a:pPr marL="0" marR="0" lvl="0" indent="0" algn="l" rtl="0">
                <a:spcBef>
                  <a:spcPts val="0"/>
                </a:spcBef>
                <a:buNone/>
              </a:pPr>
              <a:endParaRPr sz="1350">
                <a:solidFill>
                  <a:schemeClr val="dk1"/>
                </a:solidFill>
                <a:latin typeface="Arial"/>
                <a:ea typeface="Arial"/>
                <a:cs typeface="Arial"/>
                <a:sym typeface="Arial"/>
              </a:endParaRPr>
            </a:p>
          </p:txBody>
        </p:sp>
        <p:sp>
          <p:nvSpPr>
            <p:cNvPr id="49" name="Shape 49"/>
            <p:cNvSpPr/>
            <p:nvPr/>
          </p:nvSpPr>
          <p:spPr>
            <a:xfrm>
              <a:off x="1301751" y="6299200"/>
              <a:ext cx="96838" cy="96838"/>
            </a:xfrm>
            <a:prstGeom prst="ellipse">
              <a:avLst/>
            </a:prstGeom>
            <a:solidFill>
              <a:srgbClr val="006CB7"/>
            </a:solidFill>
            <a:ln>
              <a:noFill/>
            </a:ln>
          </p:spPr>
          <p:txBody>
            <a:bodyPr wrap="square" lIns="91425" tIns="45700" rIns="91425" bIns="45700" anchor="t" anchorCtr="0">
              <a:noAutofit/>
            </a:bodyPr>
            <a:lstStyle/>
            <a:p>
              <a:pPr marL="0" marR="0" lvl="0" indent="0" algn="l" rtl="0">
                <a:spcBef>
                  <a:spcPts val="0"/>
                </a:spcBef>
                <a:buNone/>
              </a:pPr>
              <a:endParaRPr sz="135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Section Header Black with Subtitle">
    <p:bg>
      <p:bgPr>
        <a:solidFill>
          <a:schemeClr val="dk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lt1"/>
                </a:solidFill>
                <a:latin typeface="Arial"/>
                <a:ea typeface="Arial"/>
                <a:cs typeface="Arial"/>
                <a:sym typeface="Arial"/>
              </a:rPr>
              <a:t>‹#›</a:t>
            </a:fld>
            <a:endParaRPr lang="en-US" sz="750" b="1">
              <a:solidFill>
                <a:schemeClr val="lt1"/>
              </a:solidFill>
              <a:latin typeface="Arial"/>
              <a:ea typeface="Arial"/>
              <a:cs typeface="Arial"/>
              <a:sym typeface="Arial"/>
            </a:endParaRPr>
          </a:p>
        </p:txBody>
      </p:sp>
      <p:grpSp>
        <p:nvGrpSpPr>
          <p:cNvPr id="52" name="Shape 52"/>
          <p:cNvGrpSpPr/>
          <p:nvPr/>
        </p:nvGrpSpPr>
        <p:grpSpPr>
          <a:xfrm>
            <a:off x="209550" y="4702590"/>
            <a:ext cx="82145" cy="185831"/>
            <a:chOff x="1301751" y="6299200"/>
            <a:chExt cx="96838" cy="219076"/>
          </a:xfrm>
        </p:grpSpPr>
        <p:sp>
          <p:nvSpPr>
            <p:cNvPr id="53" name="Shape 53"/>
            <p:cNvSpPr/>
            <p:nvPr/>
          </p:nvSpPr>
          <p:spPr>
            <a:xfrm>
              <a:off x="1301751" y="6421438"/>
              <a:ext cx="96838" cy="96838"/>
            </a:xfrm>
            <a:prstGeom prst="ellipse">
              <a:avLst/>
            </a:prstGeom>
            <a:solidFill>
              <a:srgbClr val="006CB7"/>
            </a:solidFill>
            <a:ln>
              <a:noFill/>
            </a:ln>
          </p:spPr>
          <p:txBody>
            <a:bodyPr wrap="square" lIns="91425" tIns="45700" rIns="91425" bIns="45700" anchor="t" anchorCtr="0">
              <a:noAutofit/>
            </a:bodyPr>
            <a:lstStyle/>
            <a:p>
              <a:pPr marL="0" marR="0" lvl="0" indent="0" algn="l" rtl="0">
                <a:spcBef>
                  <a:spcPts val="0"/>
                </a:spcBef>
                <a:buNone/>
              </a:pPr>
              <a:endParaRPr sz="1350">
                <a:solidFill>
                  <a:schemeClr val="dk1"/>
                </a:solidFill>
                <a:latin typeface="Arial"/>
                <a:ea typeface="Arial"/>
                <a:cs typeface="Arial"/>
                <a:sym typeface="Arial"/>
              </a:endParaRPr>
            </a:p>
          </p:txBody>
        </p:sp>
        <p:sp>
          <p:nvSpPr>
            <p:cNvPr id="54" name="Shape 54"/>
            <p:cNvSpPr/>
            <p:nvPr/>
          </p:nvSpPr>
          <p:spPr>
            <a:xfrm>
              <a:off x="1301751" y="6299200"/>
              <a:ext cx="96838" cy="96838"/>
            </a:xfrm>
            <a:prstGeom prst="ellipse">
              <a:avLst/>
            </a:prstGeom>
            <a:solidFill>
              <a:srgbClr val="006CB7"/>
            </a:solidFill>
            <a:ln>
              <a:noFill/>
            </a:ln>
          </p:spPr>
          <p:txBody>
            <a:bodyPr wrap="square" lIns="91425" tIns="45700" rIns="91425" bIns="45700" anchor="t" anchorCtr="0">
              <a:noAutofit/>
            </a:bodyPr>
            <a:lstStyle/>
            <a:p>
              <a:pPr marL="0" marR="0" lvl="0" indent="0" algn="l" rtl="0">
                <a:spcBef>
                  <a:spcPts val="0"/>
                </a:spcBef>
                <a:buNone/>
              </a:pPr>
              <a:endParaRPr sz="1350">
                <a:solidFill>
                  <a:schemeClr val="dk1"/>
                </a:solidFill>
                <a:latin typeface="Arial"/>
                <a:ea typeface="Arial"/>
                <a:cs typeface="Arial"/>
                <a:sym typeface="Arial"/>
              </a:endParaRPr>
            </a:p>
          </p:txBody>
        </p:sp>
      </p:grpSp>
      <p:sp>
        <p:nvSpPr>
          <p:cNvPr id="55" name="Shape 55"/>
          <p:cNvSpPr txBox="1">
            <a:spLocks noGrp="1"/>
          </p:cNvSpPr>
          <p:nvPr>
            <p:ph type="ctrTitle"/>
          </p:nvPr>
        </p:nvSpPr>
        <p:spPr>
          <a:xfrm>
            <a:off x="814217" y="781050"/>
            <a:ext cx="7477296" cy="2569252"/>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lt1"/>
              </a:buClr>
              <a:buFont typeface="Arial"/>
              <a:buNone/>
              <a:defRPr sz="600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847725" y="3375519"/>
            <a:ext cx="7443788" cy="517525"/>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lt1"/>
              </a:buClr>
              <a:buFont typeface="Arial"/>
              <a:buNone/>
              <a:defRPr sz="3200" b="0" i="0" u="none" strike="noStrike" cap="none">
                <a:solidFill>
                  <a:schemeClr val="lt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Header White">
    <p:bg>
      <p:bgPr>
        <a:solidFill>
          <a:schemeClr val="lt1"/>
        </a:solidFill>
        <a:effectLst/>
      </p:bgPr>
    </p:bg>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59" name="Shape 59"/>
          <p:cNvSpPr txBox="1">
            <a:spLocks noGrp="1"/>
          </p:cNvSpPr>
          <p:nvPr>
            <p:ph type="title"/>
          </p:nvPr>
        </p:nvSpPr>
        <p:spPr>
          <a:xfrm>
            <a:off x="863256" y="781050"/>
            <a:ext cx="6380560" cy="3171268"/>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dk1"/>
              </a:buClr>
              <a:buFont typeface="Arial"/>
              <a:buNone/>
              <a:defRPr sz="66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Header White with Subtitle">
    <p:bg>
      <p:bgPr>
        <a:solidFill>
          <a:schemeClr val="lt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a:t>
            </a:fld>
            <a:endParaRPr lang="en-US" sz="750" b="1">
              <a:solidFill>
                <a:schemeClr val="dk1"/>
              </a:solidFill>
              <a:latin typeface="Arial"/>
              <a:ea typeface="Arial"/>
              <a:cs typeface="Arial"/>
              <a:sym typeface="Arial"/>
            </a:endParaRPr>
          </a:p>
        </p:txBody>
      </p:sp>
      <p:sp>
        <p:nvSpPr>
          <p:cNvPr id="62" name="Shape 62"/>
          <p:cNvSpPr txBox="1">
            <a:spLocks noGrp="1"/>
          </p:cNvSpPr>
          <p:nvPr>
            <p:ph type="ctrTitle"/>
          </p:nvPr>
        </p:nvSpPr>
        <p:spPr>
          <a:xfrm>
            <a:off x="814217" y="781050"/>
            <a:ext cx="7477296" cy="2569252"/>
          </a:xfrm>
          <a:prstGeom prst="rect">
            <a:avLst/>
          </a:prstGeom>
          <a:noFill/>
          <a:ln>
            <a:noFill/>
          </a:ln>
        </p:spPr>
        <p:txBody>
          <a:bodyPr wrap="square" lIns="91425" tIns="91425" rIns="91425" bIns="91425" anchor="b" anchorCtr="0"/>
          <a:lstStyle>
            <a:lvl1pPr marL="0" marR="0" lvl="0" indent="0" algn="l" rtl="0">
              <a:lnSpc>
                <a:spcPct val="80000"/>
              </a:lnSpc>
              <a:spcBef>
                <a:spcPts val="0"/>
              </a:spcBef>
              <a:buClr>
                <a:schemeClr val="dk1"/>
              </a:buClr>
              <a:buFont typeface="Arial"/>
              <a:buNone/>
              <a:defRPr sz="6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847725" y="3375519"/>
            <a:ext cx="7443788" cy="517525"/>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None/>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20" Type="http://schemas.openxmlformats.org/officeDocument/2006/relationships/slideLayout" Target="../slideLayouts/slideLayout21.xml"/><Relationship Id="rId21" Type="http://schemas.openxmlformats.org/officeDocument/2006/relationships/slideLayout" Target="../slideLayouts/slideLayout22.xml"/><Relationship Id="rId22" Type="http://schemas.openxmlformats.org/officeDocument/2006/relationships/slideLayout" Target="../slideLayouts/slideLayout23.xml"/><Relationship Id="rId23" Type="http://schemas.openxmlformats.org/officeDocument/2006/relationships/slideLayout" Target="../slideLayouts/slideLayout24.xml"/><Relationship Id="rId24" Type="http://schemas.openxmlformats.org/officeDocument/2006/relationships/theme" Target="../theme/theme2.xml"/><Relationship Id="rId10" Type="http://schemas.openxmlformats.org/officeDocument/2006/relationships/slideLayout" Target="../slideLayouts/slideLayout11.xml"/><Relationship Id="rId11" Type="http://schemas.openxmlformats.org/officeDocument/2006/relationships/slideLayout" Target="../slideLayouts/slideLayout12.xml"/><Relationship Id="rId12" Type="http://schemas.openxmlformats.org/officeDocument/2006/relationships/slideLayout" Target="../slideLayouts/slideLayout13.xml"/><Relationship Id="rId13" Type="http://schemas.openxmlformats.org/officeDocument/2006/relationships/slideLayout" Target="../slideLayouts/slideLayout14.xml"/><Relationship Id="rId14" Type="http://schemas.openxmlformats.org/officeDocument/2006/relationships/slideLayout" Target="../slideLayouts/slideLayout15.xml"/><Relationship Id="rId15" Type="http://schemas.openxmlformats.org/officeDocument/2006/relationships/slideLayout" Target="../slideLayouts/slideLayout16.xml"/><Relationship Id="rId16" Type="http://schemas.openxmlformats.org/officeDocument/2006/relationships/slideLayout" Target="../slideLayouts/slideLayout17.xml"/><Relationship Id="rId17" Type="http://schemas.openxmlformats.org/officeDocument/2006/relationships/slideLayout" Target="../slideLayouts/slideLayout18.xml"/><Relationship Id="rId18" Type="http://schemas.openxmlformats.org/officeDocument/2006/relationships/slideLayout" Target="../slideLayouts/slideLayout19.xml"/><Relationship Id="rId19" Type="http://schemas.openxmlformats.org/officeDocument/2006/relationships/slideLayout" Target="../slideLayouts/slideLayout20.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48412" y="784557"/>
            <a:ext cx="7105649" cy="985158"/>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lt1"/>
              </a:buClr>
              <a:buFont typeface="Arial"/>
              <a:buNone/>
              <a:defRPr sz="4050" b="1"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56747" y="1963086"/>
            <a:ext cx="5657849" cy="2514599"/>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lt1"/>
              </a:buClr>
              <a:buFont typeface="Arial"/>
              <a:buChar char="●"/>
              <a:defRPr sz="1200" b="0" i="0" u="none" strike="noStrike" cap="none">
                <a:solidFill>
                  <a:schemeClr val="lt1"/>
                </a:solidFill>
                <a:latin typeface="Arial"/>
                <a:ea typeface="Arial"/>
                <a:cs typeface="Arial"/>
                <a:sym typeface="Arial"/>
              </a:defRPr>
            </a:lvl1pPr>
            <a:lvl2pPr marL="0" marR="0" lvl="1" indent="0" algn="l" rtl="0">
              <a:lnSpc>
                <a:spcPct val="100000"/>
              </a:lnSpc>
              <a:spcBef>
                <a:spcPts val="900"/>
              </a:spcBef>
              <a:buClr>
                <a:schemeClr val="lt1"/>
              </a:buClr>
              <a:buFont typeface="Arial"/>
              <a:buChar char="○"/>
              <a:defRPr sz="1200" b="0" i="0" u="none" strike="noStrike" cap="none">
                <a:solidFill>
                  <a:schemeClr val="lt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lt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lt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lt1"/>
                </a:solidFill>
                <a:latin typeface="Arial"/>
                <a:ea typeface="Arial"/>
                <a:cs typeface="Arial"/>
                <a:sym typeface="Arial"/>
              </a:defRPr>
            </a:lvl5pPr>
            <a:lvl6pPr marL="2514474" marR="0" lvl="5" indent="-114174"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6pPr>
            <a:lvl7pPr marL="2971652" marR="0" lvl="6" indent="-114151"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7pPr>
            <a:lvl8pPr marL="3428829" marR="0" lvl="7" indent="-114129"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8pPr>
            <a:lvl9pPr marL="3886005" marR="0" lvl="8" indent="-114105"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i="0" u="none" strike="noStrike" cap="none">
                <a:solidFill>
                  <a:schemeClr val="lt1"/>
                </a:solidFill>
                <a:latin typeface="Arial"/>
                <a:ea typeface="Arial"/>
                <a:cs typeface="Arial"/>
                <a:sym typeface="Arial"/>
              </a:rPr>
              <a:t>‹#›</a:t>
            </a:fld>
            <a:endParaRPr lang="en-US" sz="750" b="1" i="0" u="none" strike="noStrike" cap="none">
              <a:solidFill>
                <a:schemeClr val="lt1"/>
              </a:solidFill>
              <a:latin typeface="Arial"/>
              <a:ea typeface="Arial"/>
              <a:cs typeface="Arial"/>
              <a:sym typeface="Arial"/>
            </a:endParaRPr>
          </a:p>
        </p:txBody>
      </p:sp>
      <p:grpSp>
        <p:nvGrpSpPr>
          <p:cNvPr id="13" name="Shape 13"/>
          <p:cNvGrpSpPr/>
          <p:nvPr/>
        </p:nvGrpSpPr>
        <p:grpSpPr>
          <a:xfrm>
            <a:off x="200025" y="4702590"/>
            <a:ext cx="82145" cy="185831"/>
            <a:chOff x="1301751" y="6299200"/>
            <a:chExt cx="96838" cy="219076"/>
          </a:xfrm>
        </p:grpSpPr>
        <p:sp>
          <p:nvSpPr>
            <p:cNvPr id="14" name="Shape 14"/>
            <p:cNvSpPr/>
            <p:nvPr/>
          </p:nvSpPr>
          <p:spPr>
            <a:xfrm>
              <a:off x="1301751" y="6421438"/>
              <a:ext cx="96838" cy="96838"/>
            </a:xfrm>
            <a:prstGeom prst="ellipse">
              <a:avLst/>
            </a:prstGeom>
            <a:solidFill>
              <a:srgbClr val="006CB7"/>
            </a:solidFill>
            <a:ln>
              <a:noFill/>
            </a:ln>
          </p:spPr>
          <p:txBody>
            <a:bodyPr wrap="square" lIns="91425" tIns="45700" rIns="91425" bIns="45700" anchor="t" anchorCtr="0">
              <a:noAutofit/>
            </a:bodyPr>
            <a:lstStyle/>
            <a:p>
              <a:pPr marL="0" marR="0" lvl="0" indent="0" algn="l" rtl="0">
                <a:spcBef>
                  <a:spcPts val="0"/>
                </a:spcBef>
                <a:buNone/>
              </a:pPr>
              <a:endParaRPr sz="1350">
                <a:solidFill>
                  <a:schemeClr val="lt1"/>
                </a:solidFill>
                <a:latin typeface="Arial"/>
                <a:ea typeface="Arial"/>
                <a:cs typeface="Arial"/>
                <a:sym typeface="Arial"/>
              </a:endParaRPr>
            </a:p>
          </p:txBody>
        </p:sp>
        <p:sp>
          <p:nvSpPr>
            <p:cNvPr id="15" name="Shape 15"/>
            <p:cNvSpPr/>
            <p:nvPr/>
          </p:nvSpPr>
          <p:spPr>
            <a:xfrm>
              <a:off x="1301751" y="6299200"/>
              <a:ext cx="96838" cy="96838"/>
            </a:xfrm>
            <a:prstGeom prst="ellipse">
              <a:avLst/>
            </a:prstGeom>
            <a:solidFill>
              <a:srgbClr val="006CB7"/>
            </a:solidFill>
            <a:ln>
              <a:noFill/>
            </a:ln>
          </p:spPr>
          <p:txBody>
            <a:bodyPr wrap="square" lIns="91425" tIns="45700" rIns="91425" bIns="45700" anchor="t" anchorCtr="0">
              <a:noAutofit/>
            </a:bodyPr>
            <a:lstStyle/>
            <a:p>
              <a:pPr marL="0" marR="0" lvl="0" indent="0" algn="l" rtl="0">
                <a:spcBef>
                  <a:spcPts val="0"/>
                </a:spcBef>
                <a:buNone/>
              </a:pPr>
              <a:endParaRPr sz="1350">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8" r:id="rId1"/>
  </p:sldLayoutIdLst>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848412" y="784557"/>
            <a:ext cx="7105649" cy="985158"/>
          </a:xfrm>
          <a:prstGeom prst="rect">
            <a:avLst/>
          </a:prstGeom>
          <a:noFill/>
          <a:ln>
            <a:noFill/>
          </a:ln>
        </p:spPr>
        <p:txBody>
          <a:bodyPr wrap="square" lIns="91425" tIns="91425" rIns="91425" bIns="91425" anchor="t" anchorCtr="0"/>
          <a:lstStyle>
            <a:lvl1pPr marL="0" marR="0" lvl="0" indent="0" algn="l" rtl="0">
              <a:lnSpc>
                <a:spcPct val="80000"/>
              </a:lnSpc>
              <a:spcBef>
                <a:spcPts val="0"/>
              </a:spcBef>
              <a:buClr>
                <a:schemeClr val="dk1"/>
              </a:buClr>
              <a:buFont typeface="Arial"/>
              <a:buNone/>
              <a:defRPr sz="405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 name="Shape 22"/>
          <p:cNvSpPr txBox="1">
            <a:spLocks noGrp="1"/>
          </p:cNvSpPr>
          <p:nvPr>
            <p:ph type="body" idx="1"/>
          </p:nvPr>
        </p:nvSpPr>
        <p:spPr>
          <a:xfrm>
            <a:off x="856747" y="1963086"/>
            <a:ext cx="5657849" cy="2514599"/>
          </a:xfrm>
          <a:prstGeom prst="rect">
            <a:avLst/>
          </a:prstGeom>
          <a:noFill/>
          <a:ln>
            <a:noFill/>
          </a:ln>
        </p:spPr>
        <p:txBody>
          <a:bodyPr wrap="square" lIns="91425" tIns="91425" rIns="91425" bIns="91425" anchor="t" anchorCtr="0"/>
          <a:lstStyle>
            <a:lvl1pPr marL="0" marR="0" lvl="0" indent="0" algn="l" rtl="0">
              <a:lnSpc>
                <a:spcPct val="100000"/>
              </a:lnSpc>
              <a:spcBef>
                <a:spcPts val="900"/>
              </a:spcBef>
              <a:spcAft>
                <a:spcPts val="0"/>
              </a:spcAft>
              <a:buClr>
                <a:schemeClr val="dk1"/>
              </a:buClr>
              <a:buFont typeface="Arial"/>
              <a:buChar char="●"/>
              <a:defRPr sz="1200" b="0" i="0" u="none" strike="noStrike" cap="none">
                <a:solidFill>
                  <a:schemeClr val="dk1"/>
                </a:solidFill>
                <a:latin typeface="Arial"/>
                <a:ea typeface="Arial"/>
                <a:cs typeface="Arial"/>
                <a:sym typeface="Arial"/>
              </a:defRPr>
            </a:lvl1pPr>
            <a:lvl2pPr marL="0" marR="0" lvl="1" indent="0" algn="l" rtl="0">
              <a:lnSpc>
                <a:spcPct val="100000"/>
              </a:lnSpc>
              <a:spcBef>
                <a:spcPts val="900"/>
              </a:spcBef>
              <a:buClr>
                <a:schemeClr val="dk1"/>
              </a:buClr>
              <a:buFont typeface="Arial"/>
              <a:buChar char="○"/>
              <a:defRPr sz="1200" b="0" i="0" u="none" strike="noStrike" cap="none">
                <a:solidFill>
                  <a:schemeClr val="dk1"/>
                </a:solidFill>
                <a:latin typeface="Arial"/>
                <a:ea typeface="Arial"/>
                <a:cs typeface="Arial"/>
                <a:sym typeface="Arial"/>
              </a:defRPr>
            </a:lvl2pPr>
            <a:lvl3pPr marL="133350" marR="0" lvl="2" indent="-571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3pPr>
            <a:lvl4pPr marL="304800" marR="0" lvl="3" indent="-6350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4pPr>
            <a:lvl5pPr marL="476250" marR="0" lvl="4" indent="-69850" algn="l" rtl="0">
              <a:lnSpc>
                <a:spcPct val="100000"/>
              </a:lnSpc>
              <a:spcBef>
                <a:spcPts val="600"/>
              </a:spcBef>
              <a:buClr>
                <a:schemeClr val="accent1"/>
              </a:buClr>
              <a:buSzPct val="100000"/>
              <a:buFont typeface="Arial"/>
              <a:buChar char="•"/>
              <a:defRPr sz="1200" b="0" i="0" u="none" strike="noStrike" cap="none">
                <a:solidFill>
                  <a:schemeClr val="dk1"/>
                </a:solidFill>
                <a:latin typeface="Arial"/>
                <a:ea typeface="Arial"/>
                <a:cs typeface="Arial"/>
                <a:sym typeface="Arial"/>
              </a:defRPr>
            </a:lvl5pPr>
            <a:lvl6pPr marL="2514474" marR="0" lvl="5" indent="-114174"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652" marR="0" lvl="6" indent="-114151"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8829" marR="0" lvl="7" indent="-114129"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005" marR="0" lvl="8" indent="-114105"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618579" y="4718361"/>
            <a:ext cx="228600" cy="179457"/>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u="none">
                <a:solidFill>
                  <a:schemeClr val="dk1"/>
                </a:solidFill>
                <a:latin typeface="Arial"/>
                <a:ea typeface="Arial"/>
                <a:cs typeface="Arial"/>
                <a:sym typeface="Arial"/>
              </a:rPr>
              <a:t>‹#›</a:t>
            </a:fld>
            <a:endParaRPr lang="en-US" sz="750" b="1" u="none">
              <a:solidFill>
                <a:schemeClr val="dk1"/>
              </a:solidFill>
              <a:latin typeface="Arial"/>
              <a:ea typeface="Arial"/>
              <a:cs typeface="Arial"/>
              <a:sym typeface="Arial"/>
            </a:endParaRPr>
          </a:p>
        </p:txBody>
      </p:sp>
      <p:grpSp>
        <p:nvGrpSpPr>
          <p:cNvPr id="24" name="Shape 24"/>
          <p:cNvGrpSpPr/>
          <p:nvPr/>
        </p:nvGrpSpPr>
        <p:grpSpPr>
          <a:xfrm>
            <a:off x="200025" y="4702590"/>
            <a:ext cx="82145" cy="185831"/>
            <a:chOff x="1301751" y="6299200"/>
            <a:chExt cx="96838" cy="219076"/>
          </a:xfrm>
        </p:grpSpPr>
        <p:sp>
          <p:nvSpPr>
            <p:cNvPr id="25" name="Shape 25"/>
            <p:cNvSpPr/>
            <p:nvPr/>
          </p:nvSpPr>
          <p:spPr>
            <a:xfrm>
              <a:off x="1301751" y="6421438"/>
              <a:ext cx="96838" cy="96838"/>
            </a:xfrm>
            <a:prstGeom prst="ellipse">
              <a:avLst/>
            </a:prstGeom>
            <a:solidFill>
              <a:srgbClr val="006CB7"/>
            </a:solidFill>
            <a:ln>
              <a:noFill/>
            </a:ln>
          </p:spPr>
          <p:txBody>
            <a:bodyPr wrap="square" lIns="91425" tIns="45700" rIns="91425" bIns="45700" anchor="t" anchorCtr="0">
              <a:noAutofit/>
            </a:bodyPr>
            <a:lstStyle/>
            <a:p>
              <a:pPr marL="0" marR="0" lvl="0" indent="0" algn="l" rtl="0">
                <a:spcBef>
                  <a:spcPts val="0"/>
                </a:spcBef>
                <a:buNone/>
              </a:pPr>
              <a:endParaRPr sz="1350">
                <a:solidFill>
                  <a:schemeClr val="dk1"/>
                </a:solidFill>
                <a:latin typeface="Arial"/>
                <a:ea typeface="Arial"/>
                <a:cs typeface="Arial"/>
                <a:sym typeface="Arial"/>
              </a:endParaRPr>
            </a:p>
          </p:txBody>
        </p:sp>
        <p:sp>
          <p:nvSpPr>
            <p:cNvPr id="26" name="Shape 26"/>
            <p:cNvSpPr/>
            <p:nvPr/>
          </p:nvSpPr>
          <p:spPr>
            <a:xfrm>
              <a:off x="1301751" y="6299200"/>
              <a:ext cx="96838" cy="96838"/>
            </a:xfrm>
            <a:prstGeom prst="ellipse">
              <a:avLst/>
            </a:prstGeom>
            <a:solidFill>
              <a:srgbClr val="006CB7"/>
            </a:solidFill>
            <a:ln>
              <a:noFill/>
            </a:ln>
          </p:spPr>
          <p:txBody>
            <a:bodyPr wrap="square" lIns="91425" tIns="45700" rIns="91425" bIns="45700" anchor="t" anchorCtr="0">
              <a:noAutofit/>
            </a:bodyPr>
            <a:lstStyle/>
            <a:p>
              <a:pPr marL="0" marR="0" lvl="0" indent="0" algn="l" rtl="0">
                <a:spcBef>
                  <a:spcPts val="0"/>
                </a:spcBef>
                <a:buNone/>
              </a:pPr>
              <a:endParaRPr sz="135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gif"/><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74.jp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ctrTitle"/>
          </p:nvPr>
        </p:nvSpPr>
        <p:spPr>
          <a:xfrm>
            <a:off x="989075" y="1917599"/>
            <a:ext cx="6687900" cy="13083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rgbClr val="FFFFFF"/>
              </a:buClr>
              <a:buSzPct val="25000"/>
              <a:buFont typeface="Arial"/>
              <a:buNone/>
            </a:pPr>
            <a:r>
              <a:rPr lang="en-US" sz="6000" b="1" i="0" u="none" strike="noStrike" cap="none">
                <a:solidFill>
                  <a:srgbClr val="FFFFFF"/>
                </a:solidFill>
                <a:latin typeface="Arial"/>
                <a:ea typeface="Arial"/>
                <a:cs typeface="Arial"/>
                <a:sym typeface="Arial"/>
              </a:rPr>
              <a:t>Data Visualization</a:t>
            </a:r>
          </a:p>
          <a:p>
            <a:pPr marL="0" marR="0" lvl="0" indent="0" algn="ctr" rtl="0">
              <a:lnSpc>
                <a:spcPct val="80000"/>
              </a:lnSpc>
              <a:spcBef>
                <a:spcPts val="0"/>
              </a:spcBef>
              <a:buClr>
                <a:srgbClr val="FFFFFF"/>
              </a:buClr>
              <a:buSzPct val="25000"/>
              <a:buFont typeface="Arial"/>
              <a:buNone/>
            </a:pPr>
            <a:r>
              <a:rPr lang="en-US" sz="1800" i="1">
                <a:solidFill>
                  <a:srgbClr val="FFFFFF"/>
                </a:solidFill>
              </a:rPr>
              <a:t>Stories will be found, Stories will be told</a:t>
            </a:r>
          </a:p>
        </p:txBody>
      </p:sp>
      <p:pic>
        <p:nvPicPr>
          <p:cNvPr id="268" name="Shape 268"/>
          <p:cNvPicPr preferRelativeResize="0"/>
          <p:nvPr/>
        </p:nvPicPr>
        <p:blipFill rotWithShape="1">
          <a:blip r:embed="rId3">
            <a:alphaModFix/>
          </a:blip>
          <a:srcRect/>
          <a:stretch/>
        </p:blipFill>
        <p:spPr>
          <a:xfrm>
            <a:off x="228600" y="285750"/>
            <a:ext cx="1678393" cy="39186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sldNum" idx="12"/>
          </p:nvPr>
        </p:nvSpPr>
        <p:spPr>
          <a:xfrm>
            <a:off x="8618579" y="4629150"/>
            <a:ext cx="228600" cy="179400"/>
          </a:xfrm>
          <a:prstGeom prst="rect">
            <a:avLst/>
          </a:prstGeom>
        </p:spPr>
        <p:txBody>
          <a:bodyPr wrap="square" lIns="0" tIns="0" rIns="0" bIns="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
        <p:nvSpPr>
          <p:cNvPr id="366" name="Shape 366"/>
          <p:cNvSpPr txBox="1">
            <a:spLocks noGrp="1"/>
          </p:cNvSpPr>
          <p:nvPr>
            <p:ph type="body" idx="1"/>
          </p:nvPr>
        </p:nvSpPr>
        <p:spPr>
          <a:xfrm>
            <a:off x="-1" y="4922607"/>
            <a:ext cx="4503000" cy="220800"/>
          </a:xfrm>
          <a:prstGeom prst="rect">
            <a:avLst/>
          </a:prstGeom>
        </p:spPr>
        <p:txBody>
          <a:bodyPr wrap="square" lIns="91425" tIns="91425" rIns="91425" bIns="91425" anchor="b" anchorCtr="0">
            <a:noAutofit/>
          </a:bodyPr>
          <a:lstStyle/>
          <a:p>
            <a:pPr lvl="0">
              <a:spcBef>
                <a:spcPts val="0"/>
              </a:spcBef>
              <a:buNone/>
            </a:pPr>
            <a:endParaRPr/>
          </a:p>
        </p:txBody>
      </p:sp>
      <p:pic>
        <p:nvPicPr>
          <p:cNvPr id="367" name="Shape 367" descr="Screen Shot 2017-09-19 at 2.15.24 PM.png"/>
          <p:cNvPicPr preferRelativeResize="0"/>
          <p:nvPr/>
        </p:nvPicPr>
        <p:blipFill>
          <a:blip r:embed="rId3">
            <a:alphaModFix/>
          </a:blip>
          <a:stretch>
            <a:fillRect/>
          </a:stretch>
        </p:blipFill>
        <p:spPr>
          <a:xfrm>
            <a:off x="505725" y="1430502"/>
            <a:ext cx="5616901" cy="3345999"/>
          </a:xfrm>
          <a:prstGeom prst="rect">
            <a:avLst/>
          </a:prstGeom>
          <a:noFill/>
          <a:ln>
            <a:noFill/>
          </a:ln>
        </p:spPr>
      </p:pic>
      <p:sp>
        <p:nvSpPr>
          <p:cNvPr id="368" name="Shape 368"/>
          <p:cNvSpPr txBox="1"/>
          <p:nvPr/>
        </p:nvSpPr>
        <p:spPr>
          <a:xfrm>
            <a:off x="447900" y="88400"/>
            <a:ext cx="8248200" cy="10530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solidFill>
                  <a:schemeClr val="accent2"/>
                </a:solidFill>
              </a:rPr>
              <a:t>Before</a:t>
            </a:r>
            <a:r>
              <a:rPr lang="en-US" sz="4000" b="1">
                <a:solidFill>
                  <a:schemeClr val="dk1"/>
                </a:solidFill>
              </a:rPr>
              <a:t> &amp; After</a:t>
            </a:r>
          </a:p>
          <a:p>
            <a:pPr marL="0" marR="0" lvl="0" indent="0" algn="ctr" rtl="0">
              <a:lnSpc>
                <a:spcPct val="80000"/>
              </a:lnSpc>
              <a:spcBef>
                <a:spcPts val="0"/>
              </a:spcBef>
              <a:buClr>
                <a:schemeClr val="dk1"/>
              </a:buClr>
              <a:buSzPct val="25000"/>
              <a:buFont typeface="Arial"/>
              <a:buNone/>
            </a:pPr>
            <a:r>
              <a:rPr lang="en-US" sz="2400" b="1">
                <a:solidFill>
                  <a:srgbClr val="666666"/>
                </a:solidFill>
              </a:rPr>
              <a:t>What’s the point</a:t>
            </a:r>
          </a:p>
        </p:txBody>
      </p:sp>
      <p:sp>
        <p:nvSpPr>
          <p:cNvPr id="369" name="Shape 369"/>
          <p:cNvSpPr txBox="1"/>
          <p:nvPr/>
        </p:nvSpPr>
        <p:spPr>
          <a:xfrm>
            <a:off x="6122625" y="2544875"/>
            <a:ext cx="2411700" cy="480900"/>
          </a:xfrm>
          <a:prstGeom prst="rect">
            <a:avLst/>
          </a:prstGeom>
          <a:noFill/>
          <a:ln>
            <a:noFill/>
          </a:ln>
        </p:spPr>
        <p:txBody>
          <a:bodyPr wrap="square" lIns="91425" tIns="91425" rIns="91425" bIns="91425" anchor="t" anchorCtr="0">
            <a:noAutofit/>
          </a:bodyPr>
          <a:lstStyle/>
          <a:p>
            <a:pPr lvl="0">
              <a:spcBef>
                <a:spcPts val="0"/>
              </a:spcBef>
              <a:buNone/>
            </a:pPr>
            <a:r>
              <a:rPr lang="en-US" b="1">
                <a:solidFill>
                  <a:srgbClr val="434343"/>
                </a:solidFill>
              </a:rPr>
              <a:t>What </a:t>
            </a:r>
            <a:r>
              <a:rPr lang="en-US" b="1">
                <a:solidFill>
                  <a:schemeClr val="accent2"/>
                </a:solidFill>
              </a:rPr>
              <a:t>stories</a:t>
            </a:r>
            <a:r>
              <a:rPr lang="en-US" b="1">
                <a:solidFill>
                  <a:srgbClr val="434343"/>
                </a:solidFill>
              </a:rPr>
              <a:t> do you see?</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sldNum" idx="12"/>
          </p:nvPr>
        </p:nvSpPr>
        <p:spPr>
          <a:xfrm>
            <a:off x="8618579" y="4629150"/>
            <a:ext cx="228600" cy="179400"/>
          </a:xfrm>
          <a:prstGeom prst="rect">
            <a:avLst/>
          </a:prstGeom>
        </p:spPr>
        <p:txBody>
          <a:bodyPr wrap="square" lIns="0" tIns="0" rIns="0" bIns="0" anchor="b" anchorCtr="0">
            <a:noAutofit/>
          </a:bodyPr>
          <a:lstStyle/>
          <a:p>
            <a:pPr lvl="0" rtl="0">
              <a:spcBef>
                <a:spcPts val="0"/>
              </a:spcBef>
              <a:buNone/>
            </a:pPr>
            <a:fld id="{00000000-1234-1234-1234-123412341234}" type="slidenum">
              <a:rPr lang="en-US"/>
              <a:t>11</a:t>
            </a:fld>
            <a:endParaRPr lang="en-US"/>
          </a:p>
        </p:txBody>
      </p:sp>
      <p:sp>
        <p:nvSpPr>
          <p:cNvPr id="376" name="Shape 376"/>
          <p:cNvSpPr txBox="1">
            <a:spLocks noGrp="1"/>
          </p:cNvSpPr>
          <p:nvPr>
            <p:ph type="body" idx="1"/>
          </p:nvPr>
        </p:nvSpPr>
        <p:spPr>
          <a:xfrm>
            <a:off x="-1" y="4922607"/>
            <a:ext cx="4503000" cy="220800"/>
          </a:xfrm>
          <a:prstGeom prst="rect">
            <a:avLst/>
          </a:prstGeom>
        </p:spPr>
        <p:txBody>
          <a:bodyPr wrap="square" lIns="91425" tIns="91425" rIns="91425" bIns="91425" anchor="b" anchorCtr="0">
            <a:noAutofit/>
          </a:bodyPr>
          <a:lstStyle/>
          <a:p>
            <a:pPr lvl="0" rtl="0">
              <a:spcBef>
                <a:spcPts val="0"/>
              </a:spcBef>
              <a:buNone/>
            </a:pPr>
            <a:endParaRPr/>
          </a:p>
        </p:txBody>
      </p:sp>
      <p:pic>
        <p:nvPicPr>
          <p:cNvPr id="377" name="Shape 377" descr="Screen Shot 2017-09-19 at 2.16.43 PM.png"/>
          <p:cNvPicPr preferRelativeResize="0"/>
          <p:nvPr/>
        </p:nvPicPr>
        <p:blipFill>
          <a:blip r:embed="rId3">
            <a:alphaModFix/>
          </a:blip>
          <a:stretch>
            <a:fillRect/>
          </a:stretch>
        </p:blipFill>
        <p:spPr>
          <a:xfrm>
            <a:off x="1049724" y="1225075"/>
            <a:ext cx="3736524" cy="3583476"/>
          </a:xfrm>
          <a:prstGeom prst="rect">
            <a:avLst/>
          </a:prstGeom>
          <a:noFill/>
          <a:ln>
            <a:noFill/>
          </a:ln>
        </p:spPr>
      </p:pic>
      <p:sp>
        <p:nvSpPr>
          <p:cNvPr id="378" name="Shape 378"/>
          <p:cNvSpPr txBox="1"/>
          <p:nvPr/>
        </p:nvSpPr>
        <p:spPr>
          <a:xfrm>
            <a:off x="447900" y="59100"/>
            <a:ext cx="8248200" cy="9405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Before</a:t>
            </a:r>
            <a:r>
              <a:rPr lang="en-US" sz="4000" b="1">
                <a:solidFill>
                  <a:schemeClr val="dk1"/>
                </a:solidFill>
              </a:rPr>
              <a:t> &amp; </a:t>
            </a:r>
            <a:r>
              <a:rPr lang="en-US" sz="4000" b="1">
                <a:solidFill>
                  <a:schemeClr val="accent2"/>
                </a:solidFill>
              </a:rPr>
              <a:t>After</a:t>
            </a:r>
          </a:p>
          <a:p>
            <a:pPr marL="0" marR="0" lvl="0" indent="0" algn="ctr" rtl="0">
              <a:lnSpc>
                <a:spcPct val="80000"/>
              </a:lnSpc>
              <a:spcBef>
                <a:spcPts val="0"/>
              </a:spcBef>
              <a:buClr>
                <a:schemeClr val="dk1"/>
              </a:buClr>
              <a:buSzPct val="25000"/>
              <a:buFont typeface="Arial"/>
              <a:buNone/>
            </a:pPr>
            <a:r>
              <a:rPr lang="en-US" sz="2400" b="1">
                <a:solidFill>
                  <a:srgbClr val="666666"/>
                </a:solidFill>
              </a:rPr>
              <a:t>What’s the point</a:t>
            </a:r>
          </a:p>
        </p:txBody>
      </p:sp>
      <p:sp>
        <p:nvSpPr>
          <p:cNvPr id="379" name="Shape 379"/>
          <p:cNvSpPr txBox="1"/>
          <p:nvPr/>
        </p:nvSpPr>
        <p:spPr>
          <a:xfrm>
            <a:off x="5349575" y="2377000"/>
            <a:ext cx="3113700" cy="480900"/>
          </a:xfrm>
          <a:prstGeom prst="rect">
            <a:avLst/>
          </a:prstGeom>
          <a:noFill/>
          <a:ln>
            <a:noFill/>
          </a:ln>
        </p:spPr>
        <p:txBody>
          <a:bodyPr wrap="square" lIns="91425" tIns="91425" rIns="91425" bIns="91425" anchor="t" anchorCtr="0">
            <a:noAutofit/>
          </a:bodyPr>
          <a:lstStyle/>
          <a:p>
            <a:pPr lvl="0" rtl="0">
              <a:spcBef>
                <a:spcPts val="0"/>
              </a:spcBef>
              <a:buNone/>
            </a:pPr>
            <a:r>
              <a:rPr lang="en-US" b="1">
                <a:solidFill>
                  <a:srgbClr val="434343"/>
                </a:solidFill>
              </a:rPr>
              <a:t>What story are you </a:t>
            </a:r>
            <a:r>
              <a:rPr lang="en-US" b="1">
                <a:solidFill>
                  <a:schemeClr val="accent2"/>
                </a:solidFill>
              </a:rPr>
              <a:t>drawn to</a:t>
            </a:r>
            <a:r>
              <a:rPr lang="en-US" b="1">
                <a:solidFill>
                  <a:srgbClr val="434343"/>
                </a:solidFill>
              </a:rPr>
              <a:t> </a:t>
            </a:r>
            <a:r>
              <a:rPr lang="en-US" b="1"/>
              <a:t>first</a:t>
            </a:r>
            <a:r>
              <a:rPr lang="en-US" b="1">
                <a:solidFill>
                  <a:srgbClr val="434343"/>
                </a:solidFill>
              </a:rPr>
              <a:t>?</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1" y="4922607"/>
            <a:ext cx="4503000" cy="220800"/>
          </a:xfrm>
          <a:prstGeom prst="rect">
            <a:avLst/>
          </a:prstGeom>
        </p:spPr>
        <p:txBody>
          <a:bodyPr wrap="square" lIns="91425" tIns="91425" rIns="91425" bIns="91425" anchor="b" anchorCtr="0">
            <a:noAutofit/>
          </a:bodyPr>
          <a:lstStyle/>
          <a:p>
            <a:pPr lvl="0" rtl="0">
              <a:spcBef>
                <a:spcPts val="0"/>
              </a:spcBef>
              <a:buNone/>
            </a:pPr>
            <a:endParaRPr/>
          </a:p>
        </p:txBody>
      </p:sp>
      <p:pic>
        <p:nvPicPr>
          <p:cNvPr id="386" name="Shape 386" descr="Screen Shot 2017-09-19 at 2.17.31 PM.png"/>
          <p:cNvPicPr preferRelativeResize="0"/>
          <p:nvPr/>
        </p:nvPicPr>
        <p:blipFill>
          <a:blip r:embed="rId3">
            <a:alphaModFix/>
          </a:blip>
          <a:stretch>
            <a:fillRect/>
          </a:stretch>
        </p:blipFill>
        <p:spPr>
          <a:xfrm>
            <a:off x="3177974" y="1384800"/>
            <a:ext cx="5518125" cy="3225025"/>
          </a:xfrm>
          <a:prstGeom prst="rect">
            <a:avLst/>
          </a:prstGeom>
          <a:noFill/>
          <a:ln>
            <a:noFill/>
          </a:ln>
        </p:spPr>
      </p:pic>
      <p:sp>
        <p:nvSpPr>
          <p:cNvPr id="387" name="Shape 387"/>
          <p:cNvSpPr txBox="1"/>
          <p:nvPr/>
        </p:nvSpPr>
        <p:spPr>
          <a:xfrm>
            <a:off x="447888" y="19025"/>
            <a:ext cx="8248200" cy="10530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Before </a:t>
            </a:r>
            <a:r>
              <a:rPr lang="en-US" sz="4000" b="1">
                <a:solidFill>
                  <a:schemeClr val="dk1"/>
                </a:solidFill>
              </a:rPr>
              <a:t>&amp; </a:t>
            </a:r>
            <a:r>
              <a:rPr lang="en-US" sz="4000" b="1"/>
              <a:t>After</a:t>
            </a:r>
            <a:r>
              <a:rPr lang="en-US" sz="4000" b="1">
                <a:solidFill>
                  <a:schemeClr val="accent2"/>
                </a:solidFill>
              </a:rPr>
              <a:t> Revision II</a:t>
            </a:r>
          </a:p>
          <a:p>
            <a:pPr marL="0" marR="0" lvl="0" indent="0" algn="ctr" rtl="0">
              <a:lnSpc>
                <a:spcPct val="80000"/>
              </a:lnSpc>
              <a:spcBef>
                <a:spcPts val="0"/>
              </a:spcBef>
              <a:buClr>
                <a:schemeClr val="dk1"/>
              </a:buClr>
              <a:buSzPct val="25000"/>
              <a:buFont typeface="Arial"/>
              <a:buNone/>
            </a:pPr>
            <a:r>
              <a:rPr lang="en-US" sz="2400" b="1">
                <a:solidFill>
                  <a:srgbClr val="666666"/>
                </a:solidFill>
              </a:rPr>
              <a:t>What’s the point?</a:t>
            </a:r>
          </a:p>
        </p:txBody>
      </p:sp>
      <p:sp>
        <p:nvSpPr>
          <p:cNvPr id="388" name="Shape 388"/>
          <p:cNvSpPr txBox="1"/>
          <p:nvPr/>
        </p:nvSpPr>
        <p:spPr>
          <a:xfrm>
            <a:off x="379225" y="2277950"/>
            <a:ext cx="2411700" cy="786000"/>
          </a:xfrm>
          <a:prstGeom prst="rect">
            <a:avLst/>
          </a:prstGeom>
          <a:noFill/>
          <a:ln>
            <a:noFill/>
          </a:ln>
        </p:spPr>
        <p:txBody>
          <a:bodyPr wrap="square" lIns="91425" tIns="91425" rIns="91425" bIns="91425" anchor="t" anchorCtr="0">
            <a:noAutofit/>
          </a:bodyPr>
          <a:lstStyle/>
          <a:p>
            <a:pPr lvl="0" rtl="0">
              <a:spcBef>
                <a:spcPts val="0"/>
              </a:spcBef>
              <a:buNone/>
            </a:pPr>
            <a:r>
              <a:rPr lang="en-US" b="1">
                <a:solidFill>
                  <a:srgbClr val="666666"/>
                </a:solidFill>
              </a:rPr>
              <a:t>Story </a:t>
            </a:r>
            <a:r>
              <a:rPr lang="en-US" b="1"/>
              <a:t>heard</a:t>
            </a:r>
            <a:r>
              <a:rPr lang="en-US" b="1">
                <a:solidFill>
                  <a:srgbClr val="666666"/>
                </a:solidFill>
              </a:rPr>
              <a:t> different than intended </a:t>
            </a:r>
            <a:r>
              <a:rPr lang="en-US" b="1">
                <a:solidFill>
                  <a:schemeClr val="accent2"/>
                </a:solidFill>
              </a:rPr>
              <a:t>story</a:t>
            </a:r>
            <a:r>
              <a:rPr lang="en-US" b="1">
                <a:solidFill>
                  <a:srgbClr val="666666"/>
                </a:solidFill>
              </a:rPr>
              <a:t> told</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395" name="Shape 395"/>
          <p:cNvSpPr txBox="1"/>
          <p:nvPr/>
        </p:nvSpPr>
        <p:spPr>
          <a:xfrm>
            <a:off x="436050" y="34200"/>
            <a:ext cx="8271900" cy="9159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The </a:t>
            </a:r>
            <a:r>
              <a:rPr lang="en-US" sz="4000" b="1">
                <a:solidFill>
                  <a:schemeClr val="accent2"/>
                </a:solidFill>
              </a:rPr>
              <a:t>Storytelling</a:t>
            </a:r>
            <a:r>
              <a:rPr lang="en-US" sz="4000" b="1">
                <a:solidFill>
                  <a:schemeClr val="dk1"/>
                </a:solidFill>
              </a:rPr>
              <a:t> Process</a:t>
            </a:r>
          </a:p>
          <a:p>
            <a:pPr marL="0" marR="0" lvl="0" indent="0" algn="ctr" rtl="0">
              <a:lnSpc>
                <a:spcPct val="80000"/>
              </a:lnSpc>
              <a:spcBef>
                <a:spcPts val="0"/>
              </a:spcBef>
              <a:buClr>
                <a:schemeClr val="dk1"/>
              </a:buClr>
              <a:buSzPct val="25000"/>
              <a:buFont typeface="Arial"/>
              <a:buNone/>
            </a:pPr>
            <a:r>
              <a:rPr lang="en-US" sz="1200" b="1">
                <a:solidFill>
                  <a:srgbClr val="666666"/>
                </a:solidFill>
              </a:rPr>
              <a:t>In short</a:t>
            </a:r>
          </a:p>
        </p:txBody>
      </p:sp>
      <p:sp>
        <p:nvSpPr>
          <p:cNvPr id="396" name="Shape 396"/>
          <p:cNvSpPr txBox="1"/>
          <p:nvPr/>
        </p:nvSpPr>
        <p:spPr>
          <a:xfrm>
            <a:off x="535350" y="1286800"/>
            <a:ext cx="2799600" cy="2360700"/>
          </a:xfrm>
          <a:prstGeom prst="rect">
            <a:avLst/>
          </a:prstGeom>
          <a:noFill/>
          <a:ln>
            <a:noFill/>
          </a:ln>
        </p:spPr>
        <p:txBody>
          <a:bodyPr wrap="square" lIns="0" tIns="0" rIns="0" bIns="0" anchor="b" anchorCtr="0">
            <a:noAutofit/>
          </a:bodyPr>
          <a:lstStyle/>
          <a:p>
            <a:pPr marR="0" lvl="0" algn="l" rtl="0">
              <a:lnSpc>
                <a:spcPct val="80000"/>
              </a:lnSpc>
              <a:spcBef>
                <a:spcPts val="0"/>
              </a:spcBef>
              <a:buNone/>
            </a:pPr>
            <a:r>
              <a:rPr lang="en-US" sz="1200" b="1">
                <a:solidFill>
                  <a:schemeClr val="dk1"/>
                </a:solidFill>
              </a:rPr>
              <a:t>Get </a:t>
            </a:r>
            <a:r>
              <a:rPr lang="en-US" sz="1200" b="1">
                <a:solidFill>
                  <a:schemeClr val="accent2"/>
                </a:solidFill>
              </a:rPr>
              <a:t>context</a:t>
            </a:r>
          </a:p>
          <a:p>
            <a:pPr marR="0" lvl="0" algn="l" rtl="0">
              <a:lnSpc>
                <a:spcPct val="80000"/>
              </a:lnSpc>
              <a:spcBef>
                <a:spcPts val="0"/>
              </a:spcBef>
              <a:buNone/>
            </a:pPr>
            <a:endParaRPr sz="1200" b="1">
              <a:solidFill>
                <a:schemeClr val="dk1"/>
              </a:solidFill>
            </a:endParaRPr>
          </a:p>
          <a:p>
            <a:pPr marR="0" lvl="0" algn="l" rtl="0">
              <a:lnSpc>
                <a:spcPct val="80000"/>
              </a:lnSpc>
              <a:spcBef>
                <a:spcPts val="0"/>
              </a:spcBef>
              <a:buNone/>
            </a:pPr>
            <a:r>
              <a:rPr lang="en-US" sz="1200" b="1">
                <a:solidFill>
                  <a:schemeClr val="dk1"/>
                </a:solidFill>
              </a:rPr>
              <a:t>Choose an </a:t>
            </a:r>
            <a:r>
              <a:rPr lang="en-US" sz="1200" b="1">
                <a:solidFill>
                  <a:schemeClr val="accent2"/>
                </a:solidFill>
              </a:rPr>
              <a:t>effective visual</a:t>
            </a:r>
          </a:p>
          <a:p>
            <a:pPr marR="0" lvl="0" algn="l" rtl="0">
              <a:lnSpc>
                <a:spcPct val="80000"/>
              </a:lnSpc>
              <a:spcBef>
                <a:spcPts val="0"/>
              </a:spcBef>
              <a:buNone/>
            </a:pPr>
            <a:endParaRPr sz="1200" b="1">
              <a:solidFill>
                <a:schemeClr val="dk1"/>
              </a:solidFill>
            </a:endParaRPr>
          </a:p>
          <a:p>
            <a:pPr marR="0" lvl="0" algn="l" rtl="0">
              <a:lnSpc>
                <a:spcPct val="80000"/>
              </a:lnSpc>
              <a:spcBef>
                <a:spcPts val="0"/>
              </a:spcBef>
              <a:buNone/>
            </a:pPr>
            <a:r>
              <a:rPr lang="en-US" sz="1200" b="1">
                <a:solidFill>
                  <a:schemeClr val="dk1"/>
                </a:solidFill>
              </a:rPr>
              <a:t>Remove </a:t>
            </a:r>
            <a:r>
              <a:rPr lang="en-US" sz="1200" b="1">
                <a:solidFill>
                  <a:schemeClr val="accent2"/>
                </a:solidFill>
              </a:rPr>
              <a:t>clutter</a:t>
            </a:r>
          </a:p>
          <a:p>
            <a:pPr marR="0" lvl="0" algn="l" rtl="0">
              <a:lnSpc>
                <a:spcPct val="80000"/>
              </a:lnSpc>
              <a:spcBef>
                <a:spcPts val="0"/>
              </a:spcBef>
              <a:buNone/>
            </a:pPr>
            <a:endParaRPr sz="1200" b="1">
              <a:solidFill>
                <a:schemeClr val="accent2"/>
              </a:solidFill>
            </a:endParaRPr>
          </a:p>
          <a:p>
            <a:pPr marR="0" lvl="0" algn="l" rtl="0">
              <a:lnSpc>
                <a:spcPct val="80000"/>
              </a:lnSpc>
              <a:spcBef>
                <a:spcPts val="0"/>
              </a:spcBef>
              <a:buNone/>
            </a:pPr>
            <a:r>
              <a:rPr lang="en-US" sz="1200" b="1">
                <a:solidFill>
                  <a:schemeClr val="accent2"/>
                </a:solidFill>
              </a:rPr>
              <a:t>Focus</a:t>
            </a:r>
            <a:r>
              <a:rPr lang="en-US" sz="1200" b="1">
                <a:solidFill>
                  <a:schemeClr val="dk1"/>
                </a:solidFill>
              </a:rPr>
              <a:t> your </a:t>
            </a:r>
            <a:r>
              <a:rPr lang="en-US" sz="1200" b="1"/>
              <a:t>audience’s attention</a:t>
            </a:r>
          </a:p>
          <a:p>
            <a:pPr marR="0" lvl="0" algn="l" rtl="0">
              <a:lnSpc>
                <a:spcPct val="80000"/>
              </a:lnSpc>
              <a:spcBef>
                <a:spcPts val="0"/>
              </a:spcBef>
              <a:buNone/>
            </a:pPr>
            <a:endParaRPr sz="1200" b="1">
              <a:solidFill>
                <a:schemeClr val="dk1"/>
              </a:solidFill>
            </a:endParaRPr>
          </a:p>
          <a:p>
            <a:pPr marR="0" lvl="0" algn="l" rtl="0">
              <a:lnSpc>
                <a:spcPct val="80000"/>
              </a:lnSpc>
              <a:spcBef>
                <a:spcPts val="0"/>
              </a:spcBef>
              <a:buNone/>
            </a:pPr>
            <a:r>
              <a:rPr lang="en-US" sz="1200" b="1">
                <a:solidFill>
                  <a:schemeClr val="dk1"/>
                </a:solidFill>
              </a:rPr>
              <a:t>Take advantage of </a:t>
            </a:r>
            <a:r>
              <a:rPr lang="en-US" sz="1200" b="1">
                <a:solidFill>
                  <a:schemeClr val="accent2"/>
                </a:solidFill>
              </a:rPr>
              <a:t>design principles</a:t>
            </a:r>
          </a:p>
          <a:p>
            <a:pPr marR="0" lvl="0" algn="l" rtl="0">
              <a:lnSpc>
                <a:spcPct val="80000"/>
              </a:lnSpc>
              <a:spcBef>
                <a:spcPts val="0"/>
              </a:spcBef>
              <a:buNone/>
            </a:pPr>
            <a:endParaRPr sz="1200" b="1">
              <a:solidFill>
                <a:schemeClr val="dk1"/>
              </a:solidFill>
            </a:endParaRPr>
          </a:p>
          <a:p>
            <a:pPr marR="0" lvl="0" algn="l" rtl="0">
              <a:lnSpc>
                <a:spcPct val="80000"/>
              </a:lnSpc>
              <a:spcBef>
                <a:spcPts val="0"/>
              </a:spcBef>
              <a:buNone/>
            </a:pPr>
            <a:r>
              <a:rPr lang="en-US" sz="1200" b="1">
                <a:solidFill>
                  <a:schemeClr val="dk1"/>
                </a:solidFill>
              </a:rPr>
              <a:t>Learn from other </a:t>
            </a:r>
            <a:r>
              <a:rPr lang="en-US" sz="1200" b="1">
                <a:solidFill>
                  <a:schemeClr val="accent2"/>
                </a:solidFill>
              </a:rPr>
              <a:t>good examples</a:t>
            </a:r>
          </a:p>
        </p:txBody>
      </p:sp>
      <p:sp>
        <p:nvSpPr>
          <p:cNvPr id="397" name="Shape 397"/>
          <p:cNvSpPr/>
          <p:nvPr/>
        </p:nvSpPr>
        <p:spPr>
          <a:xfrm>
            <a:off x="4439615" y="2154938"/>
            <a:ext cx="723000" cy="6873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398" name="Shape 398"/>
          <p:cNvGrpSpPr/>
          <p:nvPr/>
        </p:nvGrpSpPr>
        <p:grpSpPr>
          <a:xfrm rot="-2492891">
            <a:off x="7018686" y="4400756"/>
            <a:ext cx="148938" cy="165310"/>
            <a:chOff x="5833067" y="2493728"/>
            <a:chExt cx="183000" cy="183000"/>
          </a:xfrm>
        </p:grpSpPr>
        <p:sp>
          <p:nvSpPr>
            <p:cNvPr id="399" name="Shape 399"/>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00" name="Shape 400"/>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401" name="Shape 401"/>
          <p:cNvGrpSpPr/>
          <p:nvPr/>
        </p:nvGrpSpPr>
        <p:grpSpPr>
          <a:xfrm rot="8281709">
            <a:off x="5374102" y="1857022"/>
            <a:ext cx="148915" cy="165317"/>
            <a:chOff x="5833067" y="2493728"/>
            <a:chExt cx="183000" cy="183000"/>
          </a:xfrm>
        </p:grpSpPr>
        <p:sp>
          <p:nvSpPr>
            <p:cNvPr id="402" name="Shape 402"/>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03" name="Shape 403"/>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FFFFFF"/>
                </a:solidFill>
                <a:latin typeface="Arial"/>
                <a:ea typeface="Arial"/>
                <a:cs typeface="Arial"/>
                <a:sym typeface="Arial"/>
              </a:endParaRPr>
            </a:p>
          </p:txBody>
        </p:sp>
      </p:grpSp>
      <p:sp>
        <p:nvSpPr>
          <p:cNvPr id="404" name="Shape 404"/>
          <p:cNvSpPr/>
          <p:nvPr/>
        </p:nvSpPr>
        <p:spPr>
          <a:xfrm>
            <a:off x="5907995" y="1455982"/>
            <a:ext cx="723000" cy="7218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405" name="Shape 405"/>
          <p:cNvSpPr/>
          <p:nvPr/>
        </p:nvSpPr>
        <p:spPr>
          <a:xfrm>
            <a:off x="7373843" y="3662486"/>
            <a:ext cx="723000" cy="687300"/>
          </a:xfrm>
          <a:prstGeom prst="ellipse">
            <a:avLst/>
          </a:prstGeom>
          <a:solidFill>
            <a:srgbClr val="434343"/>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06" name="Shape 406"/>
          <p:cNvSpPr/>
          <p:nvPr/>
        </p:nvSpPr>
        <p:spPr>
          <a:xfrm>
            <a:off x="7267386" y="2154938"/>
            <a:ext cx="723000" cy="687300"/>
          </a:xfrm>
          <a:prstGeom prst="ellipse">
            <a:avLst/>
          </a:prstGeom>
          <a:solidFill>
            <a:srgbClr val="343434"/>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pic>
        <p:nvPicPr>
          <p:cNvPr id="407" name="Shape 407"/>
          <p:cNvPicPr preferRelativeResize="0"/>
          <p:nvPr/>
        </p:nvPicPr>
        <p:blipFill rotWithShape="1">
          <a:blip r:embed="rId3">
            <a:alphaModFix/>
          </a:blip>
          <a:srcRect/>
          <a:stretch/>
        </p:blipFill>
        <p:spPr>
          <a:xfrm>
            <a:off x="7457024" y="2325172"/>
            <a:ext cx="314400" cy="279300"/>
          </a:xfrm>
          <a:prstGeom prst="rect">
            <a:avLst/>
          </a:prstGeom>
          <a:noFill/>
          <a:ln>
            <a:noFill/>
          </a:ln>
        </p:spPr>
      </p:pic>
      <p:sp>
        <p:nvSpPr>
          <p:cNvPr id="408" name="Shape 408"/>
          <p:cNvSpPr/>
          <p:nvPr/>
        </p:nvSpPr>
        <p:spPr>
          <a:xfrm>
            <a:off x="5921274" y="4350070"/>
            <a:ext cx="723000" cy="687300"/>
          </a:xfrm>
          <a:prstGeom prst="ellipse">
            <a:avLst/>
          </a:prstGeom>
          <a:solidFill>
            <a:srgbClr val="666666"/>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09" name="Shape 409"/>
          <p:cNvSpPr/>
          <p:nvPr/>
        </p:nvSpPr>
        <p:spPr>
          <a:xfrm>
            <a:off x="4439615" y="3662486"/>
            <a:ext cx="723000" cy="687300"/>
          </a:xfrm>
          <a:prstGeom prst="ellipse">
            <a:avLst/>
          </a:prstGeom>
          <a:solidFill>
            <a:srgbClr val="8C8C8C"/>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410" name="Shape 410"/>
          <p:cNvGrpSpPr/>
          <p:nvPr/>
        </p:nvGrpSpPr>
        <p:grpSpPr>
          <a:xfrm rot="5692480">
            <a:off x="4442859" y="3164652"/>
            <a:ext cx="168622" cy="174549"/>
            <a:chOff x="5833067" y="2493728"/>
            <a:chExt cx="183000" cy="183000"/>
          </a:xfrm>
        </p:grpSpPr>
        <p:sp>
          <p:nvSpPr>
            <p:cNvPr id="411" name="Shape 411"/>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12" name="Shape 412"/>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413" name="Shape 413"/>
          <p:cNvGrpSpPr/>
          <p:nvPr/>
        </p:nvGrpSpPr>
        <p:grpSpPr>
          <a:xfrm rot="-8767398">
            <a:off x="7011507" y="1905448"/>
            <a:ext cx="162052" cy="165424"/>
            <a:chOff x="5833067" y="2493728"/>
            <a:chExt cx="183000" cy="183000"/>
          </a:xfrm>
        </p:grpSpPr>
        <p:sp>
          <p:nvSpPr>
            <p:cNvPr id="414" name="Shape 414"/>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15" name="Shape 415"/>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416" name="Shape 416"/>
          <p:cNvGrpSpPr/>
          <p:nvPr/>
        </p:nvGrpSpPr>
        <p:grpSpPr>
          <a:xfrm rot="1936595">
            <a:off x="5397486" y="4455867"/>
            <a:ext cx="149174" cy="165060"/>
            <a:chOff x="5833067" y="2493728"/>
            <a:chExt cx="183000" cy="183000"/>
          </a:xfrm>
        </p:grpSpPr>
        <p:sp>
          <p:nvSpPr>
            <p:cNvPr id="417" name="Shape 417"/>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18" name="Shape 418"/>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419" name="Shape 419"/>
          <p:cNvGrpSpPr/>
          <p:nvPr/>
        </p:nvGrpSpPr>
        <p:grpSpPr>
          <a:xfrm rot="-5400000">
            <a:off x="7827591" y="3165713"/>
            <a:ext cx="151158" cy="174234"/>
            <a:chOff x="5833067" y="2493728"/>
            <a:chExt cx="183000" cy="183000"/>
          </a:xfrm>
        </p:grpSpPr>
        <p:sp>
          <p:nvSpPr>
            <p:cNvPr id="420" name="Shape 420"/>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21" name="Shape 421"/>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pic>
        <p:nvPicPr>
          <p:cNvPr id="422" name="Shape 422"/>
          <p:cNvPicPr preferRelativeResize="0"/>
          <p:nvPr/>
        </p:nvPicPr>
        <p:blipFill rotWithShape="1">
          <a:blip r:embed="rId4">
            <a:alphaModFix/>
          </a:blip>
          <a:srcRect/>
          <a:stretch/>
        </p:blipFill>
        <p:spPr>
          <a:xfrm>
            <a:off x="6019533" y="1641409"/>
            <a:ext cx="500400" cy="351000"/>
          </a:xfrm>
          <a:prstGeom prst="rect">
            <a:avLst/>
          </a:prstGeom>
          <a:noFill/>
          <a:ln>
            <a:noFill/>
          </a:ln>
        </p:spPr>
      </p:pic>
      <p:pic>
        <p:nvPicPr>
          <p:cNvPr id="423" name="Shape 423"/>
          <p:cNvPicPr preferRelativeResize="0"/>
          <p:nvPr/>
        </p:nvPicPr>
        <p:blipFill rotWithShape="1">
          <a:blip r:embed="rId5">
            <a:alphaModFix/>
          </a:blip>
          <a:srcRect/>
          <a:stretch/>
        </p:blipFill>
        <p:spPr>
          <a:xfrm>
            <a:off x="6098102" y="4512876"/>
            <a:ext cx="365700" cy="361800"/>
          </a:xfrm>
          <a:prstGeom prst="rect">
            <a:avLst/>
          </a:prstGeom>
          <a:noFill/>
          <a:ln>
            <a:noFill/>
          </a:ln>
        </p:spPr>
      </p:pic>
      <p:pic>
        <p:nvPicPr>
          <p:cNvPr id="424" name="Shape 424"/>
          <p:cNvPicPr preferRelativeResize="0"/>
          <p:nvPr/>
        </p:nvPicPr>
        <p:blipFill rotWithShape="1">
          <a:blip r:embed="rId6">
            <a:alphaModFix/>
          </a:blip>
          <a:srcRect/>
          <a:stretch/>
        </p:blipFill>
        <p:spPr>
          <a:xfrm>
            <a:off x="4668474" y="2332502"/>
            <a:ext cx="265200" cy="325500"/>
          </a:xfrm>
          <a:prstGeom prst="rect">
            <a:avLst/>
          </a:prstGeom>
          <a:noFill/>
          <a:ln>
            <a:noFill/>
          </a:ln>
        </p:spPr>
      </p:pic>
      <p:pic>
        <p:nvPicPr>
          <p:cNvPr id="425" name="Shape 425"/>
          <p:cNvPicPr preferRelativeResize="0"/>
          <p:nvPr/>
        </p:nvPicPr>
        <p:blipFill rotWithShape="1">
          <a:blip r:embed="rId7">
            <a:alphaModFix/>
          </a:blip>
          <a:srcRect/>
          <a:stretch/>
        </p:blipFill>
        <p:spPr>
          <a:xfrm>
            <a:off x="7552454" y="3889138"/>
            <a:ext cx="314400" cy="279900"/>
          </a:xfrm>
          <a:prstGeom prst="rect">
            <a:avLst/>
          </a:prstGeom>
          <a:noFill/>
          <a:ln>
            <a:noFill/>
          </a:ln>
        </p:spPr>
      </p:pic>
      <p:pic>
        <p:nvPicPr>
          <p:cNvPr id="426" name="Shape 426"/>
          <p:cNvPicPr preferRelativeResize="0"/>
          <p:nvPr/>
        </p:nvPicPr>
        <p:blipFill rotWithShape="1">
          <a:blip r:embed="rId8">
            <a:alphaModFix/>
          </a:blip>
          <a:srcRect/>
          <a:stretch/>
        </p:blipFill>
        <p:spPr>
          <a:xfrm>
            <a:off x="4653054" y="3804092"/>
            <a:ext cx="296100" cy="404100"/>
          </a:xfrm>
          <a:prstGeom prst="rect">
            <a:avLst/>
          </a:prstGeom>
          <a:noFill/>
          <a:ln>
            <a:noFill/>
          </a:ln>
        </p:spPr>
      </p:pic>
      <p:sp>
        <p:nvSpPr>
          <p:cNvPr id="427" name="Shape 427"/>
          <p:cNvSpPr txBox="1"/>
          <p:nvPr/>
        </p:nvSpPr>
        <p:spPr>
          <a:xfrm>
            <a:off x="5850315" y="1186499"/>
            <a:ext cx="864900" cy="279300"/>
          </a:xfrm>
          <a:prstGeom prst="rect">
            <a:avLst/>
          </a:prstGeom>
          <a:noFill/>
          <a:ln>
            <a:noFill/>
          </a:ln>
        </p:spPr>
        <p:txBody>
          <a:bodyPr wrap="square" lIns="91425" tIns="91425" rIns="91425" bIns="91425" anchor="t" anchorCtr="0">
            <a:noAutofit/>
          </a:bodyPr>
          <a:lstStyle/>
          <a:p>
            <a:pPr lvl="0">
              <a:spcBef>
                <a:spcPts val="0"/>
              </a:spcBef>
              <a:buNone/>
            </a:pPr>
            <a:r>
              <a:rPr lang="en-US" sz="1100" b="1"/>
              <a:t>CONTEXT</a:t>
            </a:r>
          </a:p>
        </p:txBody>
      </p:sp>
      <p:sp>
        <p:nvSpPr>
          <p:cNvPr id="428" name="Shape 428"/>
          <p:cNvSpPr txBox="1"/>
          <p:nvPr/>
        </p:nvSpPr>
        <p:spPr>
          <a:xfrm>
            <a:off x="7363425" y="1800125"/>
            <a:ext cx="816300" cy="279300"/>
          </a:xfrm>
          <a:prstGeom prst="rect">
            <a:avLst/>
          </a:prstGeom>
          <a:noFill/>
          <a:ln>
            <a:noFill/>
          </a:ln>
        </p:spPr>
        <p:txBody>
          <a:bodyPr wrap="square" lIns="91425" tIns="91425" rIns="91425" bIns="91425" anchor="t" anchorCtr="0">
            <a:noAutofit/>
          </a:bodyPr>
          <a:lstStyle/>
          <a:p>
            <a:pPr lvl="0" rtl="0">
              <a:spcBef>
                <a:spcPts val="0"/>
              </a:spcBef>
              <a:buNone/>
            </a:pPr>
            <a:r>
              <a:rPr lang="en-US" sz="1100" b="1"/>
              <a:t>VISUAL</a:t>
            </a:r>
          </a:p>
        </p:txBody>
      </p:sp>
      <p:sp>
        <p:nvSpPr>
          <p:cNvPr id="429" name="Shape 429"/>
          <p:cNvSpPr txBox="1"/>
          <p:nvPr/>
        </p:nvSpPr>
        <p:spPr>
          <a:xfrm>
            <a:off x="6978799" y="3375300"/>
            <a:ext cx="864900" cy="226800"/>
          </a:xfrm>
          <a:prstGeom prst="rect">
            <a:avLst/>
          </a:prstGeom>
          <a:noFill/>
          <a:ln>
            <a:noFill/>
          </a:ln>
        </p:spPr>
        <p:txBody>
          <a:bodyPr wrap="square" lIns="91425" tIns="91425" rIns="91425" bIns="91425" anchor="t" anchorCtr="0">
            <a:noAutofit/>
          </a:bodyPr>
          <a:lstStyle/>
          <a:p>
            <a:pPr lvl="0" rtl="0">
              <a:spcBef>
                <a:spcPts val="0"/>
              </a:spcBef>
              <a:buNone/>
            </a:pPr>
            <a:r>
              <a:rPr lang="en-US" sz="1100" b="1"/>
              <a:t>CLUTTER</a:t>
            </a:r>
          </a:p>
        </p:txBody>
      </p:sp>
      <p:sp>
        <p:nvSpPr>
          <p:cNvPr id="430" name="Shape 430"/>
          <p:cNvSpPr txBox="1"/>
          <p:nvPr/>
        </p:nvSpPr>
        <p:spPr>
          <a:xfrm>
            <a:off x="5947976" y="4070825"/>
            <a:ext cx="816300" cy="279300"/>
          </a:xfrm>
          <a:prstGeom prst="rect">
            <a:avLst/>
          </a:prstGeom>
          <a:noFill/>
          <a:ln>
            <a:noFill/>
          </a:ln>
        </p:spPr>
        <p:txBody>
          <a:bodyPr wrap="square" lIns="91425" tIns="91425" rIns="91425" bIns="91425" anchor="t" anchorCtr="0">
            <a:noAutofit/>
          </a:bodyPr>
          <a:lstStyle/>
          <a:p>
            <a:pPr lvl="0" rtl="0">
              <a:spcBef>
                <a:spcPts val="0"/>
              </a:spcBef>
              <a:buNone/>
            </a:pPr>
            <a:r>
              <a:rPr lang="en-US" sz="1100" b="1"/>
              <a:t>FOCUS</a:t>
            </a:r>
          </a:p>
        </p:txBody>
      </p:sp>
      <p:sp>
        <p:nvSpPr>
          <p:cNvPr id="431" name="Shape 431"/>
          <p:cNvSpPr txBox="1"/>
          <p:nvPr/>
        </p:nvSpPr>
        <p:spPr>
          <a:xfrm>
            <a:off x="4949148" y="3349000"/>
            <a:ext cx="864900" cy="279300"/>
          </a:xfrm>
          <a:prstGeom prst="rect">
            <a:avLst/>
          </a:prstGeom>
          <a:noFill/>
          <a:ln>
            <a:noFill/>
          </a:ln>
        </p:spPr>
        <p:txBody>
          <a:bodyPr wrap="square" lIns="91425" tIns="91425" rIns="91425" bIns="91425" anchor="t" anchorCtr="0">
            <a:noAutofit/>
          </a:bodyPr>
          <a:lstStyle/>
          <a:p>
            <a:pPr lvl="0" rtl="0">
              <a:spcBef>
                <a:spcPts val="0"/>
              </a:spcBef>
              <a:buNone/>
            </a:pPr>
            <a:r>
              <a:rPr lang="en-US" sz="1100" b="1"/>
              <a:t>DESIGN</a:t>
            </a:r>
          </a:p>
        </p:txBody>
      </p:sp>
      <p:sp>
        <p:nvSpPr>
          <p:cNvPr id="432" name="Shape 432"/>
          <p:cNvSpPr txBox="1"/>
          <p:nvPr/>
        </p:nvSpPr>
        <p:spPr>
          <a:xfrm>
            <a:off x="4301700" y="1848475"/>
            <a:ext cx="1035600" cy="279300"/>
          </a:xfrm>
          <a:prstGeom prst="rect">
            <a:avLst/>
          </a:prstGeom>
          <a:noFill/>
          <a:ln>
            <a:noFill/>
          </a:ln>
        </p:spPr>
        <p:txBody>
          <a:bodyPr wrap="square" lIns="91425" tIns="91425" rIns="91425" bIns="91425" anchor="t" anchorCtr="0">
            <a:noAutofit/>
          </a:bodyPr>
          <a:lstStyle/>
          <a:p>
            <a:pPr lvl="0" rtl="0">
              <a:spcBef>
                <a:spcPts val="0"/>
              </a:spcBef>
              <a:buNone/>
            </a:pPr>
            <a:r>
              <a:rPr lang="en-US" sz="1100" b="1"/>
              <a:t>EXAMPLES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439" name="Shape 439"/>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The Importance of </a:t>
            </a:r>
            <a:r>
              <a:rPr lang="en-US" sz="4000" b="1">
                <a:solidFill>
                  <a:schemeClr val="accent2"/>
                </a:solidFill>
              </a:rPr>
              <a:t>Context</a:t>
            </a:r>
          </a:p>
          <a:p>
            <a:pPr lvl="0" algn="ctr" rtl="0">
              <a:lnSpc>
                <a:spcPct val="80000"/>
              </a:lnSpc>
              <a:spcBef>
                <a:spcPts val="0"/>
              </a:spcBef>
              <a:buClr>
                <a:schemeClr val="dk1"/>
              </a:buClr>
              <a:buSzPct val="25000"/>
              <a:buFont typeface="Arial"/>
              <a:buNone/>
            </a:pPr>
            <a:r>
              <a:rPr lang="en-US" sz="1800" b="1">
                <a:solidFill>
                  <a:srgbClr val="666666"/>
                </a:solidFill>
              </a:rPr>
              <a:t>The Storytelling Process</a:t>
            </a:r>
          </a:p>
        </p:txBody>
      </p:sp>
      <p:sp>
        <p:nvSpPr>
          <p:cNvPr id="440" name="Shape 440"/>
          <p:cNvSpPr txBox="1"/>
          <p:nvPr/>
        </p:nvSpPr>
        <p:spPr>
          <a:xfrm>
            <a:off x="890850" y="1378350"/>
            <a:ext cx="6206400" cy="21717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1800" b="1">
                <a:solidFill>
                  <a:schemeClr val="dk1"/>
                </a:solidFill>
              </a:rPr>
              <a:t>Who: </a:t>
            </a:r>
            <a:r>
              <a:rPr lang="en-US" sz="1800" b="1">
                <a:solidFill>
                  <a:schemeClr val="accent2"/>
                </a:solidFill>
              </a:rPr>
              <a:t>Audience</a:t>
            </a:r>
            <a:r>
              <a:rPr lang="en-US" sz="1800" b="1">
                <a:solidFill>
                  <a:schemeClr val="dk1"/>
                </a:solidFill>
              </a:rPr>
              <a:t> </a:t>
            </a:r>
          </a:p>
          <a:p>
            <a:pPr marL="0" marR="0" lvl="0" indent="0" algn="l" rtl="0">
              <a:lnSpc>
                <a:spcPct val="80000"/>
              </a:lnSpc>
              <a:spcBef>
                <a:spcPts val="0"/>
              </a:spcBef>
              <a:buClr>
                <a:schemeClr val="dk1"/>
              </a:buClr>
              <a:buFont typeface="Arial"/>
              <a:buNone/>
            </a:pPr>
            <a:endParaRPr sz="1800" b="1">
              <a:solidFill>
                <a:schemeClr val="dk1"/>
              </a:solidFill>
            </a:endParaRPr>
          </a:p>
          <a:p>
            <a:pPr marL="0" marR="0" lvl="0" indent="0" algn="l" rtl="0">
              <a:lnSpc>
                <a:spcPct val="80000"/>
              </a:lnSpc>
              <a:spcBef>
                <a:spcPts val="0"/>
              </a:spcBef>
              <a:buClr>
                <a:schemeClr val="dk1"/>
              </a:buClr>
              <a:buSzPct val="25000"/>
              <a:buFont typeface="Arial"/>
              <a:buNone/>
            </a:pPr>
            <a:r>
              <a:rPr lang="en-US" sz="1800" b="1">
                <a:solidFill>
                  <a:schemeClr val="dk1"/>
                </a:solidFill>
              </a:rPr>
              <a:t>What: </a:t>
            </a:r>
            <a:r>
              <a:rPr lang="en-US" sz="1800" b="1">
                <a:solidFill>
                  <a:schemeClr val="accent2"/>
                </a:solidFill>
              </a:rPr>
              <a:t>Suggest an action</a:t>
            </a:r>
            <a:r>
              <a:rPr lang="en-US" sz="1800" b="1">
                <a:solidFill>
                  <a:schemeClr val="dk1"/>
                </a:solidFill>
              </a:rPr>
              <a:t> or follow-up response</a:t>
            </a:r>
          </a:p>
          <a:p>
            <a:pPr marL="0" marR="0" lvl="0" indent="0" algn="l" rtl="0">
              <a:lnSpc>
                <a:spcPct val="80000"/>
              </a:lnSpc>
              <a:spcBef>
                <a:spcPts val="0"/>
              </a:spcBef>
              <a:buClr>
                <a:schemeClr val="dk1"/>
              </a:buClr>
              <a:buFont typeface="Arial"/>
              <a:buNone/>
            </a:pPr>
            <a:endParaRPr sz="1800" b="1">
              <a:solidFill>
                <a:schemeClr val="dk1"/>
              </a:solidFill>
            </a:endParaRPr>
          </a:p>
          <a:p>
            <a:pPr marL="0" marR="0" lvl="0" indent="0" algn="l" rtl="0">
              <a:lnSpc>
                <a:spcPct val="80000"/>
              </a:lnSpc>
              <a:spcBef>
                <a:spcPts val="0"/>
              </a:spcBef>
              <a:buClr>
                <a:schemeClr val="dk1"/>
              </a:buClr>
              <a:buSzPct val="25000"/>
              <a:buFont typeface="Arial"/>
              <a:buNone/>
            </a:pPr>
            <a:r>
              <a:rPr lang="en-US" sz="1800" b="1">
                <a:solidFill>
                  <a:schemeClr val="dk1"/>
                </a:solidFill>
              </a:rPr>
              <a:t>How: </a:t>
            </a:r>
            <a:r>
              <a:rPr lang="en-US" sz="1800" b="1">
                <a:solidFill>
                  <a:schemeClr val="accent2"/>
                </a:solidFill>
              </a:rPr>
              <a:t>Prove your point</a:t>
            </a:r>
            <a:r>
              <a:rPr lang="en-US" sz="1800" b="1">
                <a:solidFill>
                  <a:schemeClr val="dk1"/>
                </a:solidFill>
              </a:rPr>
              <a:t> with data</a:t>
            </a:r>
          </a:p>
          <a:p>
            <a:pPr marL="0" marR="0" lvl="0" indent="0" algn="l" rtl="0">
              <a:lnSpc>
                <a:spcPct val="80000"/>
              </a:lnSpc>
              <a:spcBef>
                <a:spcPts val="0"/>
              </a:spcBef>
              <a:buClr>
                <a:schemeClr val="dk1"/>
              </a:buClr>
              <a:buFont typeface="Arial"/>
              <a:buNone/>
            </a:pPr>
            <a:endParaRPr sz="1800" b="1">
              <a:solidFill>
                <a:schemeClr val="dk1"/>
              </a:solidFill>
            </a:endParaRPr>
          </a:p>
          <a:p>
            <a:pPr marL="0" marR="0" lvl="0" indent="0" algn="l" rtl="0">
              <a:lnSpc>
                <a:spcPct val="80000"/>
              </a:lnSpc>
              <a:spcBef>
                <a:spcPts val="0"/>
              </a:spcBef>
              <a:buClr>
                <a:schemeClr val="dk1"/>
              </a:buClr>
              <a:buSzPct val="25000"/>
              <a:buFont typeface="Arial"/>
              <a:buNone/>
            </a:pPr>
            <a:r>
              <a:rPr lang="en-US" sz="1800" b="1">
                <a:solidFill>
                  <a:schemeClr val="dk1"/>
                </a:solidFill>
              </a:rPr>
              <a:t>3-min story: </a:t>
            </a:r>
            <a:r>
              <a:rPr lang="en-US" sz="1800" b="1">
                <a:solidFill>
                  <a:schemeClr val="accent2"/>
                </a:solidFill>
              </a:rPr>
              <a:t>one sentence story</a:t>
            </a:r>
            <a:r>
              <a:rPr lang="en-US" sz="1800" b="1">
                <a:solidFill>
                  <a:schemeClr val="dk1"/>
                </a:solidFill>
              </a:rPr>
              <a:t> for visualizations</a:t>
            </a:r>
          </a:p>
        </p:txBody>
      </p:sp>
      <p:sp>
        <p:nvSpPr>
          <p:cNvPr id="441" name="Shape 441"/>
          <p:cNvSpPr/>
          <p:nvPr/>
        </p:nvSpPr>
        <p:spPr>
          <a:xfrm>
            <a:off x="7140448"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442" name="Shape 442"/>
          <p:cNvGrpSpPr/>
          <p:nvPr/>
        </p:nvGrpSpPr>
        <p:grpSpPr>
          <a:xfrm rot="-2493359">
            <a:off x="8423632" y="4647557"/>
            <a:ext cx="74099" cy="82222"/>
            <a:chOff x="5833067" y="2493728"/>
            <a:chExt cx="183000" cy="183000"/>
          </a:xfrm>
        </p:grpSpPr>
        <p:sp>
          <p:nvSpPr>
            <p:cNvPr id="443" name="Shape 443"/>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44" name="Shape 444"/>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445" name="Shape 445"/>
          <p:cNvGrpSpPr/>
          <p:nvPr/>
        </p:nvGrpSpPr>
        <p:grpSpPr>
          <a:xfrm rot="8279631">
            <a:off x="7605685" y="3380923"/>
            <a:ext cx="74079" cy="82260"/>
            <a:chOff x="5833067" y="2493728"/>
            <a:chExt cx="183000" cy="183000"/>
          </a:xfrm>
        </p:grpSpPr>
        <p:sp>
          <p:nvSpPr>
            <p:cNvPr id="446" name="Shape 446"/>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47" name="Shape 447"/>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FFFFFF"/>
                </a:solidFill>
                <a:latin typeface="Arial"/>
                <a:ea typeface="Arial"/>
                <a:cs typeface="Arial"/>
                <a:sym typeface="Arial"/>
              </a:endParaRPr>
            </a:p>
          </p:txBody>
        </p:sp>
      </p:grpSp>
      <p:sp>
        <p:nvSpPr>
          <p:cNvPr id="448" name="Shape 448"/>
          <p:cNvSpPr/>
          <p:nvPr/>
        </p:nvSpPr>
        <p:spPr>
          <a:xfrm>
            <a:off x="7870613" y="3181676"/>
            <a:ext cx="360000" cy="359700"/>
          </a:xfrm>
          <a:prstGeom prst="ellipse">
            <a:avLst/>
          </a:prstGeom>
          <a:solidFill>
            <a:schemeClr val="accent2"/>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449" name="Shape 449"/>
          <p:cNvSpPr/>
          <p:nvPr/>
        </p:nvSpPr>
        <p:spPr>
          <a:xfrm>
            <a:off x="8599519" y="428000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50" name="Shape 450"/>
          <p:cNvSpPr/>
          <p:nvPr/>
        </p:nvSpPr>
        <p:spPr>
          <a:xfrm>
            <a:off x="8546582"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pic>
        <p:nvPicPr>
          <p:cNvPr id="451" name="Shape 451"/>
          <p:cNvPicPr preferRelativeResize="0"/>
          <p:nvPr/>
        </p:nvPicPr>
        <p:blipFill rotWithShape="1">
          <a:blip r:embed="rId3">
            <a:alphaModFix/>
          </a:blip>
          <a:srcRect/>
          <a:stretch/>
        </p:blipFill>
        <p:spPr>
          <a:xfrm>
            <a:off x="8640881" y="3614331"/>
            <a:ext cx="156600" cy="139200"/>
          </a:xfrm>
          <a:prstGeom prst="rect">
            <a:avLst/>
          </a:prstGeom>
          <a:noFill/>
          <a:ln>
            <a:noFill/>
          </a:ln>
        </p:spPr>
      </p:pic>
      <p:sp>
        <p:nvSpPr>
          <p:cNvPr id="452" name="Shape 452"/>
          <p:cNvSpPr/>
          <p:nvPr/>
        </p:nvSpPr>
        <p:spPr>
          <a:xfrm>
            <a:off x="7877216" y="4622260"/>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53" name="Shape 453"/>
          <p:cNvSpPr/>
          <p:nvPr/>
        </p:nvSpPr>
        <p:spPr>
          <a:xfrm>
            <a:off x="7199968" y="429155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454" name="Shape 454"/>
          <p:cNvGrpSpPr/>
          <p:nvPr/>
        </p:nvGrpSpPr>
        <p:grpSpPr>
          <a:xfrm rot="-8765390">
            <a:off x="8420357" y="3405759"/>
            <a:ext cx="80595" cy="82316"/>
            <a:chOff x="5833067" y="2493728"/>
            <a:chExt cx="183000" cy="183000"/>
          </a:xfrm>
        </p:grpSpPr>
        <p:sp>
          <p:nvSpPr>
            <p:cNvPr id="455" name="Shape 455"/>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56" name="Shape 456"/>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457" name="Shape 457"/>
          <p:cNvGrpSpPr/>
          <p:nvPr/>
        </p:nvGrpSpPr>
        <p:grpSpPr>
          <a:xfrm rot="1938841">
            <a:off x="7616125" y="4675168"/>
            <a:ext cx="74185" cy="82142"/>
            <a:chOff x="5833067" y="2493728"/>
            <a:chExt cx="183000" cy="183000"/>
          </a:xfrm>
        </p:grpSpPr>
        <p:sp>
          <p:nvSpPr>
            <p:cNvPr id="458" name="Shape 458"/>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59" name="Shape 459"/>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460" name="Shape 460"/>
          <p:cNvGrpSpPr/>
          <p:nvPr/>
        </p:nvGrpSpPr>
        <p:grpSpPr>
          <a:xfrm rot="-5400000">
            <a:off x="8825012" y="4033108"/>
            <a:ext cx="75231" cy="86632"/>
            <a:chOff x="5833067" y="2493728"/>
            <a:chExt cx="183000" cy="183000"/>
          </a:xfrm>
        </p:grpSpPr>
        <p:sp>
          <p:nvSpPr>
            <p:cNvPr id="461" name="Shape 461"/>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62" name="Shape 462"/>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pic>
        <p:nvPicPr>
          <p:cNvPr id="463" name="Shape 463"/>
          <p:cNvPicPr preferRelativeResize="0"/>
          <p:nvPr/>
        </p:nvPicPr>
        <p:blipFill rotWithShape="1">
          <a:blip r:embed="rId4">
            <a:alphaModFix/>
          </a:blip>
          <a:srcRect/>
          <a:stretch/>
        </p:blipFill>
        <p:spPr>
          <a:xfrm>
            <a:off x="7926076" y="3273975"/>
            <a:ext cx="249000" cy="174600"/>
          </a:xfrm>
          <a:prstGeom prst="rect">
            <a:avLst/>
          </a:prstGeom>
          <a:noFill/>
          <a:ln>
            <a:noFill/>
          </a:ln>
        </p:spPr>
      </p:pic>
      <p:pic>
        <p:nvPicPr>
          <p:cNvPr id="464" name="Shape 464"/>
          <p:cNvPicPr preferRelativeResize="0"/>
          <p:nvPr/>
        </p:nvPicPr>
        <p:blipFill rotWithShape="1">
          <a:blip r:embed="rId5">
            <a:alphaModFix/>
          </a:blip>
          <a:srcRect/>
          <a:stretch/>
        </p:blipFill>
        <p:spPr>
          <a:xfrm>
            <a:off x="7965151" y="4703300"/>
            <a:ext cx="181800" cy="180300"/>
          </a:xfrm>
          <a:prstGeom prst="rect">
            <a:avLst/>
          </a:prstGeom>
          <a:noFill/>
          <a:ln>
            <a:noFill/>
          </a:ln>
        </p:spPr>
      </p:pic>
      <p:pic>
        <p:nvPicPr>
          <p:cNvPr id="465" name="Shape 465"/>
          <p:cNvPicPr preferRelativeResize="0"/>
          <p:nvPr/>
        </p:nvPicPr>
        <p:blipFill rotWithShape="1">
          <a:blip r:embed="rId6">
            <a:alphaModFix/>
          </a:blip>
          <a:srcRect/>
          <a:stretch/>
        </p:blipFill>
        <p:spPr>
          <a:xfrm>
            <a:off x="7254250" y="3617979"/>
            <a:ext cx="131400" cy="162600"/>
          </a:xfrm>
          <a:prstGeom prst="rect">
            <a:avLst/>
          </a:prstGeom>
          <a:noFill/>
          <a:ln>
            <a:noFill/>
          </a:ln>
        </p:spPr>
      </p:pic>
      <p:pic>
        <p:nvPicPr>
          <p:cNvPr id="466" name="Shape 466"/>
          <p:cNvPicPr preferRelativeResize="0"/>
          <p:nvPr/>
        </p:nvPicPr>
        <p:blipFill rotWithShape="1">
          <a:blip r:embed="rId7">
            <a:alphaModFix/>
          </a:blip>
          <a:srcRect/>
          <a:stretch/>
        </p:blipFill>
        <p:spPr>
          <a:xfrm>
            <a:off x="8688335" y="4392823"/>
            <a:ext cx="156600" cy="139200"/>
          </a:xfrm>
          <a:prstGeom prst="rect">
            <a:avLst/>
          </a:prstGeom>
          <a:noFill/>
          <a:ln>
            <a:noFill/>
          </a:ln>
        </p:spPr>
      </p:pic>
      <p:pic>
        <p:nvPicPr>
          <p:cNvPr id="467" name="Shape 467"/>
          <p:cNvPicPr preferRelativeResize="0"/>
          <p:nvPr/>
        </p:nvPicPr>
        <p:blipFill rotWithShape="1">
          <a:blip r:embed="rId8">
            <a:alphaModFix/>
          </a:blip>
          <a:srcRect/>
          <a:stretch/>
        </p:blipFill>
        <p:spPr>
          <a:xfrm>
            <a:off x="7306103" y="4362041"/>
            <a:ext cx="147900" cy="201600"/>
          </a:xfrm>
          <a:prstGeom prst="rect">
            <a:avLst/>
          </a:prstGeom>
          <a:noFill/>
          <a:ln>
            <a:noFill/>
          </a:ln>
        </p:spPr>
      </p:pic>
      <p:grpSp>
        <p:nvGrpSpPr>
          <p:cNvPr id="468" name="Shape 468"/>
          <p:cNvGrpSpPr/>
          <p:nvPr/>
        </p:nvGrpSpPr>
        <p:grpSpPr>
          <a:xfrm rot="5127280">
            <a:off x="7212032" y="4042274"/>
            <a:ext cx="78975" cy="77391"/>
            <a:chOff x="5833067" y="2493728"/>
            <a:chExt cx="183000" cy="183000"/>
          </a:xfrm>
        </p:grpSpPr>
        <p:sp>
          <p:nvSpPr>
            <p:cNvPr id="469" name="Shape 469"/>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70" name="Shape 470"/>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477" name="Shape 477"/>
          <p:cNvSpPr txBox="1"/>
          <p:nvPr/>
        </p:nvSpPr>
        <p:spPr>
          <a:xfrm>
            <a:off x="436050" y="89400"/>
            <a:ext cx="8271900" cy="9759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The Importance of </a:t>
            </a:r>
            <a:r>
              <a:rPr lang="en-US" sz="4000" b="1">
                <a:solidFill>
                  <a:schemeClr val="accent2"/>
                </a:solidFill>
              </a:rPr>
              <a:t>Context</a:t>
            </a:r>
          </a:p>
          <a:p>
            <a:pPr lvl="0" algn="ctr" rtl="0">
              <a:lnSpc>
                <a:spcPct val="80000"/>
              </a:lnSpc>
              <a:spcBef>
                <a:spcPts val="0"/>
              </a:spcBef>
              <a:buClr>
                <a:schemeClr val="dk1"/>
              </a:buClr>
              <a:buSzPct val="25000"/>
              <a:buFont typeface="Arial"/>
              <a:buNone/>
            </a:pPr>
            <a:r>
              <a:rPr lang="en-US" sz="1800" b="1">
                <a:solidFill>
                  <a:srgbClr val="666666"/>
                </a:solidFill>
              </a:rPr>
              <a:t>A </a:t>
            </a:r>
            <a:r>
              <a:rPr lang="en-US" sz="1800" b="1">
                <a:solidFill>
                  <a:schemeClr val="accent2"/>
                </a:solidFill>
              </a:rPr>
              <a:t>storyboarding</a:t>
            </a:r>
            <a:r>
              <a:rPr lang="en-US" sz="1800" b="1">
                <a:solidFill>
                  <a:srgbClr val="666666"/>
                </a:solidFill>
              </a:rPr>
              <a:t> example</a:t>
            </a:r>
          </a:p>
        </p:txBody>
      </p:sp>
      <p:pic>
        <p:nvPicPr>
          <p:cNvPr id="478" name="Shape 478" descr="Screen Shot 2017-09-20 at 7.45.34 PM.png"/>
          <p:cNvPicPr preferRelativeResize="0"/>
          <p:nvPr/>
        </p:nvPicPr>
        <p:blipFill>
          <a:blip r:embed="rId3">
            <a:alphaModFix/>
          </a:blip>
          <a:stretch>
            <a:fillRect/>
          </a:stretch>
        </p:blipFill>
        <p:spPr>
          <a:xfrm>
            <a:off x="2145750" y="1598575"/>
            <a:ext cx="4745661" cy="3163774"/>
          </a:xfrm>
          <a:prstGeom prst="rect">
            <a:avLst/>
          </a:prstGeom>
          <a:noFill/>
          <a:ln>
            <a:noFill/>
          </a:ln>
        </p:spPr>
      </p:pic>
      <p:sp>
        <p:nvSpPr>
          <p:cNvPr id="479" name="Shape 479"/>
          <p:cNvSpPr txBox="1"/>
          <p:nvPr/>
        </p:nvSpPr>
        <p:spPr>
          <a:xfrm>
            <a:off x="3473100" y="4681625"/>
            <a:ext cx="2197800" cy="305400"/>
          </a:xfrm>
          <a:prstGeom prst="rect">
            <a:avLst/>
          </a:prstGeom>
          <a:noFill/>
          <a:ln>
            <a:noFill/>
          </a:ln>
        </p:spPr>
        <p:txBody>
          <a:bodyPr wrap="square" lIns="91425" tIns="91425" rIns="91425" bIns="91425" anchor="t" anchorCtr="0">
            <a:noAutofit/>
          </a:bodyPr>
          <a:lstStyle/>
          <a:p>
            <a:pPr lvl="0">
              <a:spcBef>
                <a:spcPts val="0"/>
              </a:spcBef>
              <a:buNone/>
            </a:pPr>
            <a:r>
              <a:rPr lang="en-US" sz="1100" b="1">
                <a:solidFill>
                  <a:srgbClr val="999999"/>
                </a:solidFill>
              </a:rPr>
              <a:t>After School Science Program</a:t>
            </a:r>
          </a:p>
        </p:txBody>
      </p:sp>
      <p:sp>
        <p:nvSpPr>
          <p:cNvPr id="480" name="Shape 480"/>
          <p:cNvSpPr txBox="1"/>
          <p:nvPr/>
        </p:nvSpPr>
        <p:spPr>
          <a:xfrm>
            <a:off x="497125" y="1320650"/>
            <a:ext cx="4319400" cy="419700"/>
          </a:xfrm>
          <a:prstGeom prst="rect">
            <a:avLst/>
          </a:prstGeom>
          <a:noFill/>
          <a:ln>
            <a:noFill/>
          </a:ln>
        </p:spPr>
        <p:txBody>
          <a:bodyPr wrap="square" lIns="91425" tIns="91425" rIns="91425" bIns="91425" anchor="t" anchorCtr="0">
            <a:noAutofit/>
          </a:bodyPr>
          <a:lstStyle/>
          <a:p>
            <a:pPr lvl="0" rtl="0">
              <a:spcBef>
                <a:spcPts val="0"/>
              </a:spcBef>
              <a:buNone/>
            </a:pPr>
            <a:r>
              <a:rPr lang="en-US" sz="1100" b="1">
                <a:solidFill>
                  <a:srgbClr val="666666"/>
                </a:solidFill>
              </a:rPr>
              <a:t>Storyboarding </a:t>
            </a:r>
            <a:r>
              <a:rPr lang="en-US" sz="1100" b="1">
                <a:solidFill>
                  <a:schemeClr val="accent2"/>
                </a:solidFill>
              </a:rPr>
              <a:t>can help formulate the story</a:t>
            </a:r>
            <a:r>
              <a:rPr lang="en-US" sz="1100" b="1">
                <a:solidFill>
                  <a:srgbClr val="666666"/>
                </a:solidFill>
              </a:rPr>
              <a:t> you want to tell</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436050" y="186350"/>
            <a:ext cx="8271900" cy="6222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Choosing an </a:t>
            </a:r>
            <a:r>
              <a:rPr lang="en-US" sz="4000" b="1">
                <a:solidFill>
                  <a:schemeClr val="accent2"/>
                </a:solidFill>
              </a:rPr>
              <a:t>Effective Visual</a:t>
            </a:r>
          </a:p>
        </p:txBody>
      </p:sp>
      <p:sp>
        <p:nvSpPr>
          <p:cNvPr id="487" name="Shape 487"/>
          <p:cNvSpPr txBox="1"/>
          <p:nvPr/>
        </p:nvSpPr>
        <p:spPr>
          <a:xfrm>
            <a:off x="1940550" y="1323000"/>
            <a:ext cx="4135200" cy="351000"/>
          </a:xfrm>
          <a:prstGeom prst="rect">
            <a:avLst/>
          </a:prstGeom>
          <a:noFill/>
          <a:ln>
            <a:noFill/>
          </a:ln>
        </p:spPr>
        <p:txBody>
          <a:bodyPr wrap="square" lIns="91425" tIns="91425" rIns="91425" bIns="91425" anchor="t" anchorCtr="0">
            <a:noAutofit/>
          </a:bodyPr>
          <a:lstStyle/>
          <a:p>
            <a:pPr lvl="0" rtl="0">
              <a:lnSpc>
                <a:spcPct val="80000"/>
              </a:lnSpc>
              <a:spcBef>
                <a:spcPts val="0"/>
              </a:spcBef>
              <a:buClr>
                <a:schemeClr val="dk1"/>
              </a:buClr>
              <a:buSzPct val="25000"/>
              <a:buFont typeface="Arial"/>
              <a:buNone/>
            </a:pPr>
            <a:r>
              <a:rPr lang="en-US" sz="1800" b="1">
                <a:solidFill>
                  <a:schemeClr val="accent2"/>
                </a:solidFill>
              </a:rPr>
              <a:t>Stories</a:t>
            </a:r>
            <a:r>
              <a:rPr lang="en-US" sz="1800" b="1">
                <a:solidFill>
                  <a:srgbClr val="666666"/>
                </a:solidFill>
              </a:rPr>
              <a:t> for different scenarios</a:t>
            </a:r>
          </a:p>
        </p:txBody>
      </p:sp>
      <p:sp>
        <p:nvSpPr>
          <p:cNvPr id="488" name="Shape 488"/>
          <p:cNvSpPr txBox="1"/>
          <p:nvPr/>
        </p:nvSpPr>
        <p:spPr>
          <a:xfrm>
            <a:off x="680025" y="2188475"/>
            <a:ext cx="2285100" cy="1429500"/>
          </a:xfrm>
          <a:prstGeom prst="rect">
            <a:avLst/>
          </a:prstGeom>
          <a:noFill/>
          <a:ln>
            <a:noFill/>
          </a:ln>
        </p:spPr>
        <p:txBody>
          <a:bodyPr wrap="square" lIns="91425" tIns="91425" rIns="91425" bIns="91425" anchor="t" anchorCtr="0">
            <a:noAutofit/>
          </a:bodyPr>
          <a:lstStyle/>
          <a:p>
            <a:pPr lvl="0" rtl="0">
              <a:lnSpc>
                <a:spcPct val="80000"/>
              </a:lnSpc>
              <a:spcBef>
                <a:spcPts val="0"/>
              </a:spcBef>
              <a:buClr>
                <a:schemeClr val="dk1"/>
              </a:buClr>
              <a:buFont typeface="Arial"/>
              <a:buNone/>
            </a:pPr>
            <a:r>
              <a:rPr lang="en-US" b="1">
                <a:solidFill>
                  <a:schemeClr val="accent2"/>
                </a:solidFill>
              </a:rPr>
              <a:t>Single</a:t>
            </a:r>
            <a:r>
              <a:rPr lang="en-US" b="1">
                <a:solidFill>
                  <a:srgbClr val="666666"/>
                </a:solidFill>
              </a:rPr>
              <a:t> number</a:t>
            </a:r>
          </a:p>
          <a:p>
            <a:pPr lvl="0" rtl="0">
              <a:lnSpc>
                <a:spcPct val="80000"/>
              </a:lnSpc>
              <a:spcBef>
                <a:spcPts val="0"/>
              </a:spcBef>
              <a:buClr>
                <a:schemeClr val="dk1"/>
              </a:buClr>
              <a:buFont typeface="Arial"/>
              <a:buNone/>
            </a:pPr>
            <a:endParaRPr b="1">
              <a:solidFill>
                <a:srgbClr val="666666"/>
              </a:solidFill>
            </a:endParaRPr>
          </a:p>
          <a:p>
            <a:pPr lvl="0" rtl="0">
              <a:lnSpc>
                <a:spcPct val="80000"/>
              </a:lnSpc>
              <a:spcBef>
                <a:spcPts val="0"/>
              </a:spcBef>
              <a:buClr>
                <a:schemeClr val="dk1"/>
              </a:buClr>
              <a:buFont typeface="Arial"/>
              <a:buNone/>
            </a:pPr>
            <a:r>
              <a:rPr lang="en-US" b="1">
                <a:solidFill>
                  <a:schemeClr val="accent2"/>
                </a:solidFill>
              </a:rPr>
              <a:t>Visualizing</a:t>
            </a:r>
            <a:r>
              <a:rPr lang="en-US" b="1">
                <a:solidFill>
                  <a:srgbClr val="666666"/>
                </a:solidFill>
              </a:rPr>
              <a:t> Comparisons</a:t>
            </a:r>
          </a:p>
          <a:p>
            <a:pPr lvl="0" rtl="0">
              <a:lnSpc>
                <a:spcPct val="80000"/>
              </a:lnSpc>
              <a:spcBef>
                <a:spcPts val="0"/>
              </a:spcBef>
              <a:buClr>
                <a:schemeClr val="dk1"/>
              </a:buClr>
              <a:buFont typeface="Arial"/>
              <a:buNone/>
            </a:pPr>
            <a:endParaRPr b="1">
              <a:solidFill>
                <a:srgbClr val="666666"/>
              </a:solidFill>
            </a:endParaRPr>
          </a:p>
          <a:p>
            <a:pPr lvl="0" rtl="0">
              <a:lnSpc>
                <a:spcPct val="80000"/>
              </a:lnSpc>
              <a:spcBef>
                <a:spcPts val="0"/>
              </a:spcBef>
              <a:buNone/>
            </a:pPr>
            <a:r>
              <a:rPr lang="en-US" b="1">
                <a:solidFill>
                  <a:schemeClr val="accent2"/>
                </a:solidFill>
              </a:rPr>
              <a:t>Relative</a:t>
            </a:r>
            <a:r>
              <a:rPr lang="en-US" b="1">
                <a:solidFill>
                  <a:srgbClr val="666666"/>
                </a:solidFill>
              </a:rPr>
              <a:t> Performance</a:t>
            </a:r>
          </a:p>
          <a:p>
            <a:pPr lvl="0" rtl="0">
              <a:lnSpc>
                <a:spcPct val="80000"/>
              </a:lnSpc>
              <a:spcBef>
                <a:spcPts val="0"/>
              </a:spcBef>
              <a:buNone/>
            </a:pPr>
            <a:endParaRPr b="1">
              <a:solidFill>
                <a:schemeClr val="accent2"/>
              </a:solidFill>
            </a:endParaRPr>
          </a:p>
          <a:p>
            <a:pPr lvl="0" rtl="0">
              <a:lnSpc>
                <a:spcPct val="80000"/>
              </a:lnSpc>
              <a:spcBef>
                <a:spcPts val="0"/>
              </a:spcBef>
              <a:buClr>
                <a:schemeClr val="dk1"/>
              </a:buClr>
              <a:buFont typeface="Arial"/>
              <a:buNone/>
            </a:pPr>
            <a:endParaRPr b="1">
              <a:solidFill>
                <a:srgbClr val="666666"/>
              </a:solidFill>
            </a:endParaRPr>
          </a:p>
        </p:txBody>
      </p:sp>
      <p:sp>
        <p:nvSpPr>
          <p:cNvPr id="489" name="Shape 489"/>
          <p:cNvSpPr/>
          <p:nvPr/>
        </p:nvSpPr>
        <p:spPr>
          <a:xfrm>
            <a:off x="7140448"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490" name="Shape 490"/>
          <p:cNvGrpSpPr/>
          <p:nvPr/>
        </p:nvGrpSpPr>
        <p:grpSpPr>
          <a:xfrm rot="-2493359">
            <a:off x="8423632" y="4647557"/>
            <a:ext cx="74099" cy="82222"/>
            <a:chOff x="5833067" y="2493728"/>
            <a:chExt cx="183000" cy="183000"/>
          </a:xfrm>
        </p:grpSpPr>
        <p:sp>
          <p:nvSpPr>
            <p:cNvPr id="491" name="Shape 491"/>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92" name="Shape 492"/>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493" name="Shape 493"/>
          <p:cNvGrpSpPr/>
          <p:nvPr/>
        </p:nvGrpSpPr>
        <p:grpSpPr>
          <a:xfrm rot="8279631">
            <a:off x="7605685" y="3380923"/>
            <a:ext cx="74079" cy="82260"/>
            <a:chOff x="5833067" y="2493728"/>
            <a:chExt cx="183000" cy="183000"/>
          </a:xfrm>
        </p:grpSpPr>
        <p:sp>
          <p:nvSpPr>
            <p:cNvPr id="494" name="Shape 494"/>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95" name="Shape 495"/>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FFFFFF"/>
                </a:solidFill>
                <a:latin typeface="Arial"/>
                <a:ea typeface="Arial"/>
                <a:cs typeface="Arial"/>
                <a:sym typeface="Arial"/>
              </a:endParaRPr>
            </a:p>
          </p:txBody>
        </p:sp>
      </p:grpSp>
      <p:sp>
        <p:nvSpPr>
          <p:cNvPr id="496" name="Shape 496"/>
          <p:cNvSpPr/>
          <p:nvPr/>
        </p:nvSpPr>
        <p:spPr>
          <a:xfrm>
            <a:off x="7870613" y="3181676"/>
            <a:ext cx="360000" cy="3597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497" name="Shape 497"/>
          <p:cNvSpPr/>
          <p:nvPr/>
        </p:nvSpPr>
        <p:spPr>
          <a:xfrm>
            <a:off x="8599519" y="428000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498" name="Shape 498"/>
          <p:cNvSpPr/>
          <p:nvPr/>
        </p:nvSpPr>
        <p:spPr>
          <a:xfrm>
            <a:off x="8546582" y="3529594"/>
            <a:ext cx="360000" cy="341400"/>
          </a:xfrm>
          <a:prstGeom prst="ellipse">
            <a:avLst/>
          </a:prstGeom>
          <a:solidFill>
            <a:schemeClr val="accent2"/>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pic>
        <p:nvPicPr>
          <p:cNvPr id="499" name="Shape 499"/>
          <p:cNvPicPr preferRelativeResize="0"/>
          <p:nvPr/>
        </p:nvPicPr>
        <p:blipFill rotWithShape="1">
          <a:blip r:embed="rId3">
            <a:alphaModFix/>
          </a:blip>
          <a:srcRect/>
          <a:stretch/>
        </p:blipFill>
        <p:spPr>
          <a:xfrm>
            <a:off x="8640881" y="3614331"/>
            <a:ext cx="156600" cy="139200"/>
          </a:xfrm>
          <a:prstGeom prst="rect">
            <a:avLst/>
          </a:prstGeom>
          <a:noFill/>
          <a:ln>
            <a:noFill/>
          </a:ln>
        </p:spPr>
      </p:pic>
      <p:sp>
        <p:nvSpPr>
          <p:cNvPr id="500" name="Shape 500"/>
          <p:cNvSpPr/>
          <p:nvPr/>
        </p:nvSpPr>
        <p:spPr>
          <a:xfrm>
            <a:off x="7877216" y="4622260"/>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501" name="Shape 501"/>
          <p:cNvSpPr/>
          <p:nvPr/>
        </p:nvSpPr>
        <p:spPr>
          <a:xfrm>
            <a:off x="7199968" y="429155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502" name="Shape 502"/>
          <p:cNvGrpSpPr/>
          <p:nvPr/>
        </p:nvGrpSpPr>
        <p:grpSpPr>
          <a:xfrm rot="-8765390">
            <a:off x="8420357" y="3405759"/>
            <a:ext cx="80595" cy="82316"/>
            <a:chOff x="5833067" y="2493728"/>
            <a:chExt cx="183000" cy="183000"/>
          </a:xfrm>
        </p:grpSpPr>
        <p:sp>
          <p:nvSpPr>
            <p:cNvPr id="503" name="Shape 503"/>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504" name="Shape 504"/>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505" name="Shape 505"/>
          <p:cNvGrpSpPr/>
          <p:nvPr/>
        </p:nvGrpSpPr>
        <p:grpSpPr>
          <a:xfrm rot="1938841">
            <a:off x="7616125" y="4675168"/>
            <a:ext cx="74185" cy="82142"/>
            <a:chOff x="5833067" y="2493728"/>
            <a:chExt cx="183000" cy="183000"/>
          </a:xfrm>
        </p:grpSpPr>
        <p:sp>
          <p:nvSpPr>
            <p:cNvPr id="506" name="Shape 506"/>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507" name="Shape 507"/>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508" name="Shape 508"/>
          <p:cNvGrpSpPr/>
          <p:nvPr/>
        </p:nvGrpSpPr>
        <p:grpSpPr>
          <a:xfrm rot="-5400000">
            <a:off x="8825012" y="4033108"/>
            <a:ext cx="75231" cy="86632"/>
            <a:chOff x="5833067" y="2493728"/>
            <a:chExt cx="183000" cy="183000"/>
          </a:xfrm>
        </p:grpSpPr>
        <p:sp>
          <p:nvSpPr>
            <p:cNvPr id="509" name="Shape 509"/>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510" name="Shape 510"/>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pic>
        <p:nvPicPr>
          <p:cNvPr id="511" name="Shape 511"/>
          <p:cNvPicPr preferRelativeResize="0"/>
          <p:nvPr/>
        </p:nvPicPr>
        <p:blipFill rotWithShape="1">
          <a:blip r:embed="rId4">
            <a:alphaModFix/>
          </a:blip>
          <a:srcRect/>
          <a:stretch/>
        </p:blipFill>
        <p:spPr>
          <a:xfrm>
            <a:off x="7926076" y="3273975"/>
            <a:ext cx="249000" cy="174600"/>
          </a:xfrm>
          <a:prstGeom prst="rect">
            <a:avLst/>
          </a:prstGeom>
          <a:noFill/>
          <a:ln>
            <a:noFill/>
          </a:ln>
        </p:spPr>
      </p:pic>
      <p:pic>
        <p:nvPicPr>
          <p:cNvPr id="512" name="Shape 512"/>
          <p:cNvPicPr preferRelativeResize="0"/>
          <p:nvPr/>
        </p:nvPicPr>
        <p:blipFill rotWithShape="1">
          <a:blip r:embed="rId5">
            <a:alphaModFix/>
          </a:blip>
          <a:srcRect/>
          <a:stretch/>
        </p:blipFill>
        <p:spPr>
          <a:xfrm>
            <a:off x="7965151" y="4703300"/>
            <a:ext cx="181800" cy="180300"/>
          </a:xfrm>
          <a:prstGeom prst="rect">
            <a:avLst/>
          </a:prstGeom>
          <a:noFill/>
          <a:ln>
            <a:noFill/>
          </a:ln>
        </p:spPr>
      </p:pic>
      <p:pic>
        <p:nvPicPr>
          <p:cNvPr id="513" name="Shape 513"/>
          <p:cNvPicPr preferRelativeResize="0"/>
          <p:nvPr/>
        </p:nvPicPr>
        <p:blipFill rotWithShape="1">
          <a:blip r:embed="rId6">
            <a:alphaModFix/>
          </a:blip>
          <a:srcRect/>
          <a:stretch/>
        </p:blipFill>
        <p:spPr>
          <a:xfrm>
            <a:off x="7254250" y="3617979"/>
            <a:ext cx="131400" cy="162600"/>
          </a:xfrm>
          <a:prstGeom prst="rect">
            <a:avLst/>
          </a:prstGeom>
          <a:noFill/>
          <a:ln>
            <a:noFill/>
          </a:ln>
        </p:spPr>
      </p:pic>
      <p:pic>
        <p:nvPicPr>
          <p:cNvPr id="514" name="Shape 514"/>
          <p:cNvPicPr preferRelativeResize="0"/>
          <p:nvPr/>
        </p:nvPicPr>
        <p:blipFill rotWithShape="1">
          <a:blip r:embed="rId7">
            <a:alphaModFix/>
          </a:blip>
          <a:srcRect/>
          <a:stretch/>
        </p:blipFill>
        <p:spPr>
          <a:xfrm>
            <a:off x="8688335" y="4392823"/>
            <a:ext cx="156600" cy="139200"/>
          </a:xfrm>
          <a:prstGeom prst="rect">
            <a:avLst/>
          </a:prstGeom>
          <a:noFill/>
          <a:ln>
            <a:noFill/>
          </a:ln>
        </p:spPr>
      </p:pic>
      <p:pic>
        <p:nvPicPr>
          <p:cNvPr id="515" name="Shape 515"/>
          <p:cNvPicPr preferRelativeResize="0"/>
          <p:nvPr/>
        </p:nvPicPr>
        <p:blipFill rotWithShape="1">
          <a:blip r:embed="rId8">
            <a:alphaModFix/>
          </a:blip>
          <a:srcRect/>
          <a:stretch/>
        </p:blipFill>
        <p:spPr>
          <a:xfrm>
            <a:off x="7306103" y="4362041"/>
            <a:ext cx="147900" cy="201600"/>
          </a:xfrm>
          <a:prstGeom prst="rect">
            <a:avLst/>
          </a:prstGeom>
          <a:noFill/>
          <a:ln>
            <a:noFill/>
          </a:ln>
        </p:spPr>
      </p:pic>
      <p:grpSp>
        <p:nvGrpSpPr>
          <p:cNvPr id="516" name="Shape 516"/>
          <p:cNvGrpSpPr/>
          <p:nvPr/>
        </p:nvGrpSpPr>
        <p:grpSpPr>
          <a:xfrm rot="5127280">
            <a:off x="7212032" y="4042274"/>
            <a:ext cx="78975" cy="77391"/>
            <a:chOff x="5833067" y="2493728"/>
            <a:chExt cx="183000" cy="183000"/>
          </a:xfrm>
        </p:grpSpPr>
        <p:sp>
          <p:nvSpPr>
            <p:cNvPr id="517" name="Shape 517"/>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518" name="Shape 518"/>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sp>
        <p:nvSpPr>
          <p:cNvPr id="519" name="Shape 519"/>
          <p:cNvSpPr txBox="1"/>
          <p:nvPr/>
        </p:nvSpPr>
        <p:spPr>
          <a:xfrm>
            <a:off x="3033175" y="2188475"/>
            <a:ext cx="2285100" cy="1478400"/>
          </a:xfrm>
          <a:prstGeom prst="rect">
            <a:avLst/>
          </a:prstGeom>
          <a:noFill/>
          <a:ln>
            <a:noFill/>
          </a:ln>
        </p:spPr>
        <p:txBody>
          <a:bodyPr wrap="square" lIns="91425" tIns="91425" rIns="91425" bIns="91425" anchor="t" anchorCtr="0">
            <a:noAutofit/>
          </a:bodyPr>
          <a:lstStyle/>
          <a:p>
            <a:pPr lvl="0" rtl="0">
              <a:lnSpc>
                <a:spcPct val="80000"/>
              </a:lnSpc>
              <a:spcBef>
                <a:spcPts val="0"/>
              </a:spcBef>
              <a:buNone/>
            </a:pPr>
            <a:r>
              <a:rPr lang="en-US" b="1">
                <a:solidFill>
                  <a:schemeClr val="accent2"/>
                </a:solidFill>
              </a:rPr>
              <a:t>Survey</a:t>
            </a:r>
            <a:r>
              <a:rPr lang="en-US" b="1">
                <a:solidFill>
                  <a:srgbClr val="666666"/>
                </a:solidFill>
              </a:rPr>
              <a:t> Results</a:t>
            </a:r>
          </a:p>
          <a:p>
            <a:pPr lvl="0" rtl="0">
              <a:lnSpc>
                <a:spcPct val="80000"/>
              </a:lnSpc>
              <a:spcBef>
                <a:spcPts val="0"/>
              </a:spcBef>
              <a:buNone/>
            </a:pPr>
            <a:endParaRPr b="1">
              <a:solidFill>
                <a:schemeClr val="accent2"/>
              </a:solidFill>
            </a:endParaRPr>
          </a:p>
          <a:p>
            <a:pPr lvl="0" rtl="0">
              <a:lnSpc>
                <a:spcPct val="80000"/>
              </a:lnSpc>
              <a:spcBef>
                <a:spcPts val="0"/>
              </a:spcBef>
              <a:buNone/>
            </a:pPr>
            <a:r>
              <a:rPr lang="en-US" b="1">
                <a:solidFill>
                  <a:schemeClr val="accent2"/>
                </a:solidFill>
              </a:rPr>
              <a:t>Parts</a:t>
            </a:r>
            <a:r>
              <a:rPr lang="en-US" b="1">
                <a:solidFill>
                  <a:srgbClr val="666666"/>
                </a:solidFill>
              </a:rPr>
              <a:t> of a Whole</a:t>
            </a:r>
          </a:p>
          <a:p>
            <a:pPr lvl="0" rtl="0">
              <a:lnSpc>
                <a:spcPct val="80000"/>
              </a:lnSpc>
              <a:spcBef>
                <a:spcPts val="0"/>
              </a:spcBef>
              <a:buNone/>
            </a:pPr>
            <a:endParaRPr b="1">
              <a:solidFill>
                <a:srgbClr val="666666"/>
              </a:solidFill>
            </a:endParaRPr>
          </a:p>
          <a:p>
            <a:pPr lvl="0" rtl="0">
              <a:lnSpc>
                <a:spcPct val="80000"/>
              </a:lnSpc>
              <a:spcBef>
                <a:spcPts val="0"/>
              </a:spcBef>
              <a:buNone/>
            </a:pPr>
            <a:r>
              <a:rPr lang="en-US" b="1">
                <a:solidFill>
                  <a:schemeClr val="accent2"/>
                </a:solidFill>
              </a:rPr>
              <a:t>Correlation</a:t>
            </a:r>
            <a:r>
              <a:rPr lang="en-US" b="1">
                <a:solidFill>
                  <a:srgbClr val="666666"/>
                </a:solidFill>
              </a:rPr>
              <a:t> &amp; Regression</a:t>
            </a:r>
          </a:p>
          <a:p>
            <a:pPr lvl="0" rtl="0">
              <a:lnSpc>
                <a:spcPct val="80000"/>
              </a:lnSpc>
              <a:spcBef>
                <a:spcPts val="0"/>
              </a:spcBef>
              <a:buNone/>
            </a:pPr>
            <a:endParaRPr b="1">
              <a:solidFill>
                <a:srgbClr val="666666"/>
              </a:solidFill>
            </a:endParaRPr>
          </a:p>
        </p:txBody>
      </p:sp>
      <p:sp>
        <p:nvSpPr>
          <p:cNvPr id="520" name="Shape 520"/>
          <p:cNvSpPr txBox="1"/>
          <p:nvPr/>
        </p:nvSpPr>
        <p:spPr>
          <a:xfrm>
            <a:off x="5100550" y="2246775"/>
            <a:ext cx="2285100" cy="1027200"/>
          </a:xfrm>
          <a:prstGeom prst="rect">
            <a:avLst/>
          </a:prstGeom>
          <a:noFill/>
          <a:ln>
            <a:noFill/>
          </a:ln>
        </p:spPr>
        <p:txBody>
          <a:bodyPr wrap="square" lIns="91425" tIns="91425" rIns="91425" bIns="91425" anchor="t" anchorCtr="0">
            <a:noAutofit/>
          </a:bodyPr>
          <a:lstStyle/>
          <a:p>
            <a:pPr lvl="0" rtl="0">
              <a:lnSpc>
                <a:spcPct val="80000"/>
              </a:lnSpc>
              <a:spcBef>
                <a:spcPts val="0"/>
              </a:spcBef>
              <a:buNone/>
            </a:pPr>
            <a:r>
              <a:rPr lang="en-US" b="1">
                <a:solidFill>
                  <a:schemeClr val="accent2"/>
                </a:solidFill>
              </a:rPr>
              <a:t>Qualitative</a:t>
            </a:r>
            <a:r>
              <a:rPr lang="en-US" b="1">
                <a:solidFill>
                  <a:srgbClr val="666666"/>
                </a:solidFill>
              </a:rPr>
              <a:t> Data</a:t>
            </a:r>
          </a:p>
          <a:p>
            <a:pPr lvl="0" rtl="0">
              <a:lnSpc>
                <a:spcPct val="80000"/>
              </a:lnSpc>
              <a:spcBef>
                <a:spcPts val="0"/>
              </a:spcBef>
              <a:buNone/>
            </a:pPr>
            <a:endParaRPr b="1">
              <a:solidFill>
                <a:srgbClr val="666666"/>
              </a:solidFill>
            </a:endParaRPr>
          </a:p>
          <a:p>
            <a:pPr lvl="0" rtl="0">
              <a:lnSpc>
                <a:spcPct val="80000"/>
              </a:lnSpc>
              <a:spcBef>
                <a:spcPts val="0"/>
              </a:spcBef>
              <a:buNone/>
            </a:pPr>
            <a:r>
              <a:rPr lang="en-US" b="1">
                <a:solidFill>
                  <a:schemeClr val="accent2"/>
                </a:solidFill>
              </a:rPr>
              <a:t>Depicting</a:t>
            </a:r>
            <a:r>
              <a:rPr lang="en-US" b="1">
                <a:solidFill>
                  <a:srgbClr val="666666"/>
                </a:solidFill>
              </a:rPr>
              <a:t> Trends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527" name="Shape 527"/>
          <p:cNvSpPr txBox="1"/>
          <p:nvPr/>
        </p:nvSpPr>
        <p:spPr>
          <a:xfrm>
            <a:off x="436050" y="135225"/>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666666"/>
                </a:solidFill>
              </a:rPr>
              <a:t>When a Single Number is Important</a:t>
            </a:r>
          </a:p>
        </p:txBody>
      </p:sp>
      <p:sp>
        <p:nvSpPr>
          <p:cNvPr id="528" name="Shape 528"/>
          <p:cNvSpPr txBox="1"/>
          <p:nvPr/>
        </p:nvSpPr>
        <p:spPr>
          <a:xfrm>
            <a:off x="938000" y="1618450"/>
            <a:ext cx="1875900" cy="524400"/>
          </a:xfrm>
          <a:prstGeom prst="rect">
            <a:avLst/>
          </a:prstGeom>
          <a:noFill/>
          <a:ln>
            <a:noFill/>
          </a:ln>
        </p:spPr>
        <p:txBody>
          <a:bodyPr wrap="square" lIns="91425" tIns="91425" rIns="91425" bIns="91425" anchor="t" anchorCtr="0">
            <a:noAutofit/>
          </a:bodyPr>
          <a:lstStyle/>
          <a:p>
            <a:pPr lvl="0">
              <a:spcBef>
                <a:spcPts val="0"/>
              </a:spcBef>
              <a:buNone/>
            </a:pPr>
            <a:endParaRPr/>
          </a:p>
        </p:txBody>
      </p:sp>
      <p:pic>
        <p:nvPicPr>
          <p:cNvPr id="529" name="Shape 529" descr="tone.png"/>
          <p:cNvPicPr preferRelativeResize="0"/>
          <p:nvPr/>
        </p:nvPicPr>
        <p:blipFill>
          <a:blip r:embed="rId3">
            <a:alphaModFix/>
          </a:blip>
          <a:stretch>
            <a:fillRect/>
          </a:stretch>
        </p:blipFill>
        <p:spPr>
          <a:xfrm>
            <a:off x="1077175" y="3937411"/>
            <a:ext cx="1242225" cy="926512"/>
          </a:xfrm>
          <a:prstGeom prst="rect">
            <a:avLst/>
          </a:prstGeom>
          <a:noFill/>
          <a:ln>
            <a:noFill/>
          </a:ln>
        </p:spPr>
      </p:pic>
      <p:pic>
        <p:nvPicPr>
          <p:cNvPr id="530" name="Shape 530" descr="icon-array.png"/>
          <p:cNvPicPr preferRelativeResize="0"/>
          <p:nvPr/>
        </p:nvPicPr>
        <p:blipFill>
          <a:blip r:embed="rId4">
            <a:alphaModFix/>
          </a:blip>
          <a:stretch>
            <a:fillRect/>
          </a:stretch>
        </p:blipFill>
        <p:spPr>
          <a:xfrm>
            <a:off x="5022575" y="4130625"/>
            <a:ext cx="4121424" cy="811325"/>
          </a:xfrm>
          <a:prstGeom prst="rect">
            <a:avLst/>
          </a:prstGeom>
          <a:noFill/>
          <a:ln>
            <a:noFill/>
          </a:ln>
        </p:spPr>
      </p:pic>
      <p:pic>
        <p:nvPicPr>
          <p:cNvPr id="531" name="Shape 531" descr="Screen Shot 2017-09-21 at 3.25.21 PM.png"/>
          <p:cNvPicPr preferRelativeResize="0"/>
          <p:nvPr/>
        </p:nvPicPr>
        <p:blipFill>
          <a:blip r:embed="rId5">
            <a:alphaModFix/>
          </a:blip>
          <a:stretch>
            <a:fillRect/>
          </a:stretch>
        </p:blipFill>
        <p:spPr>
          <a:xfrm>
            <a:off x="1077176" y="1961305"/>
            <a:ext cx="1242225" cy="1384421"/>
          </a:xfrm>
          <a:prstGeom prst="rect">
            <a:avLst/>
          </a:prstGeom>
          <a:noFill/>
          <a:ln>
            <a:noFill/>
          </a:ln>
        </p:spPr>
      </p:pic>
      <p:pic>
        <p:nvPicPr>
          <p:cNvPr id="532" name="Shape 532" descr="Screen Shot 2017-09-21 at 3.26.49 PM.png"/>
          <p:cNvPicPr preferRelativeResize="0"/>
          <p:nvPr/>
        </p:nvPicPr>
        <p:blipFill>
          <a:blip r:embed="rId6">
            <a:alphaModFix/>
          </a:blip>
          <a:stretch>
            <a:fillRect/>
          </a:stretch>
        </p:blipFill>
        <p:spPr>
          <a:xfrm>
            <a:off x="5583475" y="2142787"/>
            <a:ext cx="3222175" cy="1863112"/>
          </a:xfrm>
          <a:prstGeom prst="rect">
            <a:avLst/>
          </a:prstGeom>
          <a:noFill/>
          <a:ln>
            <a:noFill/>
          </a:ln>
        </p:spPr>
      </p:pic>
      <p:sp>
        <p:nvSpPr>
          <p:cNvPr id="533" name="Shape 533"/>
          <p:cNvSpPr txBox="1"/>
          <p:nvPr/>
        </p:nvSpPr>
        <p:spPr>
          <a:xfrm>
            <a:off x="613688" y="3479125"/>
            <a:ext cx="2524500" cy="399600"/>
          </a:xfrm>
          <a:prstGeom prst="rect">
            <a:avLst/>
          </a:prstGeom>
          <a:noFill/>
          <a:ln>
            <a:noFill/>
          </a:ln>
        </p:spPr>
        <p:txBody>
          <a:bodyPr wrap="square" lIns="91425" tIns="91425" rIns="91425" bIns="91425" anchor="t" anchorCtr="0">
            <a:noAutofit/>
          </a:bodyPr>
          <a:lstStyle/>
          <a:p>
            <a:pPr lvl="0">
              <a:spcBef>
                <a:spcPts val="0"/>
              </a:spcBef>
              <a:buNone/>
            </a:pPr>
            <a:r>
              <a:rPr lang="en-US" b="1">
                <a:solidFill>
                  <a:srgbClr val="434343"/>
                </a:solidFill>
              </a:rPr>
              <a:t>Watch out for</a:t>
            </a:r>
            <a:r>
              <a:rPr lang="en-US" b="1">
                <a:solidFill>
                  <a:srgbClr val="666666"/>
                </a:solidFill>
              </a:rPr>
              <a:t> </a:t>
            </a:r>
            <a:r>
              <a:rPr lang="en-US" b="1">
                <a:solidFill>
                  <a:schemeClr val="accent2"/>
                </a:solidFill>
              </a:rPr>
              <a:t>overdoing </a:t>
            </a:r>
            <a:r>
              <a:rPr lang="en-US" b="1">
                <a:solidFill>
                  <a:srgbClr val="434343"/>
                </a:solidFill>
              </a:rPr>
              <a:t>it</a:t>
            </a:r>
          </a:p>
        </p:txBody>
      </p:sp>
      <p:sp>
        <p:nvSpPr>
          <p:cNvPr id="534" name="Shape 534"/>
          <p:cNvSpPr txBox="1"/>
          <p:nvPr/>
        </p:nvSpPr>
        <p:spPr>
          <a:xfrm>
            <a:off x="50450" y="1541800"/>
            <a:ext cx="4710000" cy="601200"/>
          </a:xfrm>
          <a:prstGeom prst="rect">
            <a:avLst/>
          </a:prstGeom>
          <a:noFill/>
          <a:ln>
            <a:noFill/>
          </a:ln>
        </p:spPr>
        <p:txBody>
          <a:bodyPr wrap="square" lIns="91425" tIns="91425" rIns="91425" bIns="91425" anchor="t" anchorCtr="0">
            <a:noAutofit/>
          </a:bodyPr>
          <a:lstStyle/>
          <a:p>
            <a:pPr lvl="0">
              <a:spcBef>
                <a:spcPts val="0"/>
              </a:spcBef>
              <a:buNone/>
            </a:pPr>
            <a:r>
              <a:rPr lang="en-US" b="1">
                <a:solidFill>
                  <a:schemeClr val="accent2"/>
                </a:solidFill>
              </a:rPr>
              <a:t>Story:</a:t>
            </a:r>
            <a:r>
              <a:rPr lang="en-US" b="1">
                <a:solidFill>
                  <a:srgbClr val="666666"/>
                </a:solidFill>
              </a:rPr>
              <a:t>  To help remember one </a:t>
            </a:r>
            <a:r>
              <a:rPr lang="en-US" b="1">
                <a:solidFill>
                  <a:schemeClr val="accent2"/>
                </a:solidFill>
              </a:rPr>
              <a:t>important number</a:t>
            </a:r>
            <a:r>
              <a:rPr lang="en-US" b="1">
                <a:solidFill>
                  <a:srgbClr val="666666"/>
                </a:solidFill>
              </a:rPr>
              <a:t>.</a:t>
            </a:r>
          </a:p>
        </p:txBody>
      </p:sp>
      <p:sp>
        <p:nvSpPr>
          <p:cNvPr id="535" name="Shape 535"/>
          <p:cNvSpPr txBox="1"/>
          <p:nvPr/>
        </p:nvSpPr>
        <p:spPr>
          <a:xfrm>
            <a:off x="6281138" y="1618450"/>
            <a:ext cx="2524500" cy="399600"/>
          </a:xfrm>
          <a:prstGeom prst="rect">
            <a:avLst/>
          </a:prstGeom>
          <a:noFill/>
          <a:ln>
            <a:noFill/>
          </a:ln>
        </p:spPr>
        <p:txBody>
          <a:bodyPr wrap="square" lIns="91425" tIns="91425" rIns="91425" bIns="91425" anchor="t" anchorCtr="0">
            <a:noAutofit/>
          </a:bodyPr>
          <a:lstStyle/>
          <a:p>
            <a:pPr lvl="0" rtl="0">
              <a:spcBef>
                <a:spcPts val="0"/>
              </a:spcBef>
              <a:buNone/>
            </a:pPr>
            <a:r>
              <a:rPr lang="en-US" b="1">
                <a:solidFill>
                  <a:srgbClr val="434343"/>
                </a:solidFill>
              </a:rPr>
              <a:t>Other </a:t>
            </a:r>
            <a:r>
              <a:rPr lang="en-US" b="1">
                <a:solidFill>
                  <a:schemeClr val="accent2"/>
                </a:solidFill>
              </a:rPr>
              <a:t>adapted</a:t>
            </a:r>
            <a:r>
              <a:rPr lang="en-US" b="1">
                <a:solidFill>
                  <a:srgbClr val="434343"/>
                </a:solidFill>
              </a:rPr>
              <a:t> options</a:t>
            </a:r>
          </a:p>
        </p:txBody>
      </p:sp>
      <p:sp>
        <p:nvSpPr>
          <p:cNvPr id="536" name="Shape 536"/>
          <p:cNvSpPr txBox="1"/>
          <p:nvPr/>
        </p:nvSpPr>
        <p:spPr>
          <a:xfrm>
            <a:off x="2319400" y="2453725"/>
            <a:ext cx="10089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Big Number</a:t>
            </a:r>
          </a:p>
        </p:txBody>
      </p:sp>
      <p:sp>
        <p:nvSpPr>
          <p:cNvPr id="537" name="Shape 537"/>
          <p:cNvSpPr txBox="1"/>
          <p:nvPr/>
        </p:nvSpPr>
        <p:spPr>
          <a:xfrm>
            <a:off x="6606725" y="1893025"/>
            <a:ext cx="1975800" cy="2901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Single Highlight Bar Chart</a:t>
            </a:r>
          </a:p>
        </p:txBody>
      </p:sp>
      <p:sp>
        <p:nvSpPr>
          <p:cNvPr id="538" name="Shape 538"/>
          <p:cNvSpPr txBox="1"/>
          <p:nvPr/>
        </p:nvSpPr>
        <p:spPr>
          <a:xfrm>
            <a:off x="4013675" y="4336488"/>
            <a:ext cx="10089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Icon Array</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545" name="Shape 545"/>
          <p:cNvSpPr txBox="1"/>
          <p:nvPr/>
        </p:nvSpPr>
        <p:spPr>
          <a:xfrm>
            <a:off x="436050" y="135225"/>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666666"/>
                </a:solidFill>
              </a:rPr>
              <a:t>Visualizing Comparisons</a:t>
            </a:r>
          </a:p>
        </p:txBody>
      </p:sp>
      <p:sp>
        <p:nvSpPr>
          <p:cNvPr id="546" name="Shape 546"/>
          <p:cNvSpPr txBox="1"/>
          <p:nvPr/>
        </p:nvSpPr>
        <p:spPr>
          <a:xfrm>
            <a:off x="332800" y="2012363"/>
            <a:ext cx="2895600" cy="618000"/>
          </a:xfrm>
          <a:prstGeom prst="rect">
            <a:avLst/>
          </a:prstGeom>
          <a:noFill/>
          <a:ln>
            <a:noFill/>
          </a:ln>
        </p:spPr>
        <p:txBody>
          <a:bodyPr wrap="square" lIns="0" tIns="0" rIns="0" bIns="0" anchor="b" anchorCtr="0">
            <a:noAutofit/>
          </a:bodyPr>
          <a:lstStyle/>
          <a:p>
            <a:pPr lvl="0" rtl="0">
              <a:lnSpc>
                <a:spcPct val="80000"/>
              </a:lnSpc>
              <a:spcBef>
                <a:spcPts val="0"/>
              </a:spcBef>
              <a:buClr>
                <a:schemeClr val="dk1"/>
              </a:buClr>
              <a:buFont typeface="Arial"/>
              <a:buNone/>
            </a:pPr>
            <a:endParaRPr b="1">
              <a:solidFill>
                <a:schemeClr val="dk1"/>
              </a:solidFill>
            </a:endParaRPr>
          </a:p>
          <a:p>
            <a:pPr lvl="0" rtl="0">
              <a:lnSpc>
                <a:spcPct val="80000"/>
              </a:lnSpc>
              <a:spcBef>
                <a:spcPts val="0"/>
              </a:spcBef>
              <a:buClr>
                <a:schemeClr val="dk1"/>
              </a:buClr>
              <a:buFont typeface="Arial"/>
              <a:buNone/>
            </a:pPr>
            <a:r>
              <a:rPr lang="en-US" b="1">
                <a:solidFill>
                  <a:srgbClr val="999999"/>
                </a:solidFill>
              </a:rPr>
              <a:t>Humans </a:t>
            </a:r>
            <a:r>
              <a:rPr lang="en-US" b="1"/>
              <a:t>struggle</a:t>
            </a:r>
            <a:r>
              <a:rPr lang="en-US" b="1">
                <a:solidFill>
                  <a:srgbClr val="999999"/>
                </a:solidFill>
              </a:rPr>
              <a:t> with</a:t>
            </a:r>
          </a:p>
          <a:p>
            <a:pPr lvl="0" rtl="0">
              <a:lnSpc>
                <a:spcPct val="80000"/>
              </a:lnSpc>
              <a:spcBef>
                <a:spcPts val="0"/>
              </a:spcBef>
              <a:buClr>
                <a:schemeClr val="dk1"/>
              </a:buClr>
              <a:buFont typeface="Arial"/>
              <a:buNone/>
            </a:pPr>
            <a:r>
              <a:rPr lang="en-US" b="1">
                <a:solidFill>
                  <a:schemeClr val="dk1"/>
                </a:solidFill>
              </a:rPr>
              <a:t>    </a:t>
            </a:r>
            <a:r>
              <a:rPr lang="en-US" b="1">
                <a:solidFill>
                  <a:srgbClr val="666666"/>
                </a:solidFill>
              </a:rPr>
              <a:t>length of many bars</a:t>
            </a:r>
          </a:p>
          <a:p>
            <a:pPr lvl="0" rtl="0">
              <a:lnSpc>
                <a:spcPct val="80000"/>
              </a:lnSpc>
              <a:spcBef>
                <a:spcPts val="0"/>
              </a:spcBef>
              <a:buClr>
                <a:schemeClr val="dk1"/>
              </a:buClr>
              <a:buFont typeface="Arial"/>
              <a:buNone/>
            </a:pPr>
            <a:r>
              <a:rPr lang="en-US" b="1">
                <a:solidFill>
                  <a:srgbClr val="666666"/>
                </a:solidFill>
              </a:rPr>
              <a:t>    length of non-adjacent bars</a:t>
            </a:r>
          </a:p>
        </p:txBody>
      </p:sp>
      <p:pic>
        <p:nvPicPr>
          <p:cNvPr id="547" name="Shape 547" descr="Screen Shot 2017-09-21 at 11.21.59 AM.png"/>
          <p:cNvPicPr preferRelativeResize="0"/>
          <p:nvPr/>
        </p:nvPicPr>
        <p:blipFill>
          <a:blip r:embed="rId3">
            <a:alphaModFix/>
          </a:blip>
          <a:stretch>
            <a:fillRect/>
          </a:stretch>
        </p:blipFill>
        <p:spPr>
          <a:xfrm>
            <a:off x="332800" y="2746025"/>
            <a:ext cx="2682749" cy="1663575"/>
          </a:xfrm>
          <a:prstGeom prst="rect">
            <a:avLst/>
          </a:prstGeom>
          <a:noFill/>
          <a:ln>
            <a:noFill/>
          </a:ln>
        </p:spPr>
      </p:pic>
      <p:pic>
        <p:nvPicPr>
          <p:cNvPr id="548" name="Shape 548" descr="slopegraph.png"/>
          <p:cNvPicPr preferRelativeResize="0"/>
          <p:nvPr/>
        </p:nvPicPr>
        <p:blipFill>
          <a:blip r:embed="rId4">
            <a:alphaModFix/>
          </a:blip>
          <a:stretch>
            <a:fillRect/>
          </a:stretch>
        </p:blipFill>
        <p:spPr>
          <a:xfrm>
            <a:off x="3118600" y="2615108"/>
            <a:ext cx="2436901" cy="2528392"/>
          </a:xfrm>
          <a:prstGeom prst="rect">
            <a:avLst/>
          </a:prstGeom>
          <a:noFill/>
          <a:ln>
            <a:noFill/>
          </a:ln>
        </p:spPr>
      </p:pic>
      <p:sp>
        <p:nvSpPr>
          <p:cNvPr id="549" name="Shape 549"/>
          <p:cNvSpPr txBox="1"/>
          <p:nvPr/>
        </p:nvSpPr>
        <p:spPr>
          <a:xfrm>
            <a:off x="3195900" y="1924800"/>
            <a:ext cx="2752200" cy="690300"/>
          </a:xfrm>
          <a:prstGeom prst="rect">
            <a:avLst/>
          </a:prstGeom>
          <a:noFill/>
          <a:ln>
            <a:noFill/>
          </a:ln>
        </p:spPr>
        <p:txBody>
          <a:bodyPr wrap="square" lIns="91425" tIns="91425" rIns="91425" bIns="91425" anchor="t" anchorCtr="0">
            <a:noAutofit/>
          </a:bodyPr>
          <a:lstStyle/>
          <a:p>
            <a:pPr lvl="0" rtl="0">
              <a:lnSpc>
                <a:spcPct val="80000"/>
              </a:lnSpc>
              <a:spcBef>
                <a:spcPts val="0"/>
              </a:spcBef>
              <a:buClr>
                <a:schemeClr val="dk1"/>
              </a:buClr>
              <a:buFont typeface="Arial"/>
              <a:buNone/>
            </a:pPr>
            <a:r>
              <a:rPr lang="en-US" b="1">
                <a:solidFill>
                  <a:srgbClr val="999999"/>
                </a:solidFill>
              </a:rPr>
              <a:t>Humans are </a:t>
            </a:r>
            <a:r>
              <a:rPr lang="en-US" b="1">
                <a:solidFill>
                  <a:schemeClr val="accent2"/>
                </a:solidFill>
              </a:rPr>
              <a:t>good</a:t>
            </a:r>
            <a:r>
              <a:rPr lang="en-US" b="1">
                <a:solidFill>
                  <a:srgbClr val="999999"/>
                </a:solidFill>
              </a:rPr>
              <a:t> at</a:t>
            </a:r>
          </a:p>
          <a:p>
            <a:pPr lvl="0" rtl="0">
              <a:lnSpc>
                <a:spcPct val="80000"/>
              </a:lnSpc>
              <a:spcBef>
                <a:spcPts val="0"/>
              </a:spcBef>
              <a:buClr>
                <a:schemeClr val="dk1"/>
              </a:buClr>
              <a:buFont typeface="Arial"/>
              <a:buNone/>
            </a:pPr>
            <a:r>
              <a:rPr lang="en-US" b="1">
                <a:solidFill>
                  <a:schemeClr val="dk1"/>
                </a:solidFill>
              </a:rPr>
              <a:t>    </a:t>
            </a:r>
            <a:r>
              <a:rPr lang="en-US" b="1">
                <a:solidFill>
                  <a:srgbClr val="434343"/>
                </a:solidFill>
              </a:rPr>
              <a:t>comparing two lengths</a:t>
            </a:r>
          </a:p>
          <a:p>
            <a:pPr lvl="0" rtl="0">
              <a:lnSpc>
                <a:spcPct val="80000"/>
              </a:lnSpc>
              <a:spcBef>
                <a:spcPts val="0"/>
              </a:spcBef>
              <a:buClr>
                <a:schemeClr val="dk1"/>
              </a:buClr>
              <a:buFont typeface="Arial"/>
              <a:buNone/>
            </a:pPr>
            <a:r>
              <a:rPr lang="en-US" b="1">
                <a:solidFill>
                  <a:srgbClr val="434343"/>
                </a:solidFill>
              </a:rPr>
              <a:t>    judging slope</a:t>
            </a:r>
          </a:p>
          <a:p>
            <a:pPr lvl="0">
              <a:spcBef>
                <a:spcPts val="0"/>
              </a:spcBef>
              <a:buNone/>
            </a:pPr>
            <a:endParaRPr/>
          </a:p>
        </p:txBody>
      </p:sp>
      <p:sp>
        <p:nvSpPr>
          <p:cNvPr id="550" name="Shape 550"/>
          <p:cNvSpPr txBox="1"/>
          <p:nvPr/>
        </p:nvSpPr>
        <p:spPr>
          <a:xfrm>
            <a:off x="332800" y="1214200"/>
            <a:ext cx="4084500" cy="535500"/>
          </a:xfrm>
          <a:prstGeom prst="rect">
            <a:avLst/>
          </a:prstGeom>
          <a:noFill/>
          <a:ln>
            <a:noFill/>
          </a:ln>
        </p:spPr>
        <p:txBody>
          <a:bodyPr wrap="square" lIns="91425" tIns="91425" rIns="91425" bIns="91425" anchor="t" anchorCtr="0">
            <a:noAutofit/>
          </a:bodyPr>
          <a:lstStyle/>
          <a:p>
            <a:pPr lvl="0">
              <a:spcBef>
                <a:spcPts val="0"/>
              </a:spcBef>
              <a:buNone/>
            </a:pPr>
            <a:r>
              <a:rPr lang="en-US" b="1">
                <a:solidFill>
                  <a:schemeClr val="accent2"/>
                </a:solidFill>
              </a:rPr>
              <a:t>Story:</a:t>
            </a:r>
            <a:r>
              <a:rPr lang="en-US" b="1">
                <a:solidFill>
                  <a:srgbClr val="666666"/>
                </a:solidFill>
              </a:rPr>
              <a:t> (Most </a:t>
            </a:r>
            <a:r>
              <a:rPr lang="en-US" b="1">
                <a:solidFill>
                  <a:schemeClr val="accent2"/>
                </a:solidFill>
              </a:rPr>
              <a:t>common</a:t>
            </a:r>
            <a:r>
              <a:rPr lang="en-US" b="1">
                <a:solidFill>
                  <a:srgbClr val="666666"/>
                </a:solidFill>
              </a:rPr>
              <a:t>). To help users understand that one thing is </a:t>
            </a:r>
            <a:r>
              <a:rPr lang="en-US" b="1">
                <a:solidFill>
                  <a:schemeClr val="accent2"/>
                </a:solidFill>
              </a:rPr>
              <a:t>better</a:t>
            </a:r>
            <a:r>
              <a:rPr lang="en-US" b="1">
                <a:solidFill>
                  <a:srgbClr val="666666"/>
                </a:solidFill>
              </a:rPr>
              <a:t> or </a:t>
            </a:r>
            <a:r>
              <a:rPr lang="en-US" b="1">
                <a:solidFill>
                  <a:srgbClr val="434343"/>
                </a:solidFill>
              </a:rPr>
              <a:t>worse.</a:t>
            </a:r>
          </a:p>
        </p:txBody>
      </p:sp>
      <p:sp>
        <p:nvSpPr>
          <p:cNvPr id="551" name="Shape 551"/>
          <p:cNvSpPr txBox="1"/>
          <p:nvPr/>
        </p:nvSpPr>
        <p:spPr>
          <a:xfrm>
            <a:off x="960475" y="4466300"/>
            <a:ext cx="8373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Bar Chart</a:t>
            </a:r>
          </a:p>
        </p:txBody>
      </p:sp>
      <p:sp>
        <p:nvSpPr>
          <p:cNvPr id="552" name="Shape 552"/>
          <p:cNvSpPr txBox="1"/>
          <p:nvPr/>
        </p:nvSpPr>
        <p:spPr>
          <a:xfrm>
            <a:off x="3954325" y="4466300"/>
            <a:ext cx="10089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Slope Graph</a:t>
            </a:r>
          </a:p>
        </p:txBody>
      </p:sp>
      <p:pic>
        <p:nvPicPr>
          <p:cNvPr id="553" name="Shape 553" descr="Screen Shot 2017-10-05 at 10.58.07 PM.png"/>
          <p:cNvPicPr preferRelativeResize="0"/>
          <p:nvPr/>
        </p:nvPicPr>
        <p:blipFill>
          <a:blip r:embed="rId5">
            <a:alphaModFix/>
          </a:blip>
          <a:stretch>
            <a:fillRect/>
          </a:stretch>
        </p:blipFill>
        <p:spPr>
          <a:xfrm>
            <a:off x="5555500" y="3631474"/>
            <a:ext cx="3588500" cy="1267326"/>
          </a:xfrm>
          <a:prstGeom prst="rect">
            <a:avLst/>
          </a:prstGeom>
          <a:noFill/>
          <a:ln>
            <a:noFill/>
          </a:ln>
        </p:spPr>
      </p:pic>
      <p:pic>
        <p:nvPicPr>
          <p:cNvPr id="554" name="Shape 554" descr="Screen Shot 2017-10-05 at 11.10.36 PM.png"/>
          <p:cNvPicPr preferRelativeResize="0"/>
          <p:nvPr/>
        </p:nvPicPr>
        <p:blipFill>
          <a:blip r:embed="rId6">
            <a:alphaModFix/>
          </a:blip>
          <a:stretch>
            <a:fillRect/>
          </a:stretch>
        </p:blipFill>
        <p:spPr>
          <a:xfrm>
            <a:off x="5658550" y="3545422"/>
            <a:ext cx="656461" cy="220800"/>
          </a:xfrm>
          <a:prstGeom prst="rect">
            <a:avLst/>
          </a:prstGeom>
          <a:noFill/>
          <a:ln>
            <a:noFill/>
          </a:ln>
        </p:spPr>
      </p:pic>
      <p:pic>
        <p:nvPicPr>
          <p:cNvPr id="555" name="Shape 555" descr="Screen Shot 2017-10-05 at 11.10.36 PM.png"/>
          <p:cNvPicPr preferRelativeResize="0"/>
          <p:nvPr/>
        </p:nvPicPr>
        <p:blipFill>
          <a:blip r:embed="rId6">
            <a:alphaModFix/>
          </a:blip>
          <a:stretch>
            <a:fillRect/>
          </a:stretch>
        </p:blipFill>
        <p:spPr>
          <a:xfrm>
            <a:off x="5658550" y="3802650"/>
            <a:ext cx="289550" cy="153325"/>
          </a:xfrm>
          <a:prstGeom prst="rect">
            <a:avLst/>
          </a:prstGeom>
          <a:noFill/>
          <a:ln>
            <a:noFill/>
          </a:ln>
        </p:spPr>
      </p:pic>
      <p:sp>
        <p:nvSpPr>
          <p:cNvPr id="556" name="Shape 556"/>
          <p:cNvSpPr txBox="1"/>
          <p:nvPr/>
        </p:nvSpPr>
        <p:spPr>
          <a:xfrm>
            <a:off x="5975125" y="1433413"/>
            <a:ext cx="3153300" cy="399600"/>
          </a:xfrm>
          <a:prstGeom prst="rect">
            <a:avLst/>
          </a:prstGeom>
          <a:noFill/>
          <a:ln>
            <a:noFill/>
          </a:ln>
        </p:spPr>
        <p:txBody>
          <a:bodyPr wrap="square" lIns="91425" tIns="91425" rIns="91425" bIns="91425" anchor="t" anchorCtr="0">
            <a:noAutofit/>
          </a:bodyPr>
          <a:lstStyle/>
          <a:p>
            <a:pPr lvl="0" rtl="0">
              <a:lnSpc>
                <a:spcPct val="80000"/>
              </a:lnSpc>
              <a:spcBef>
                <a:spcPts val="0"/>
              </a:spcBef>
              <a:buClr>
                <a:schemeClr val="dk1"/>
              </a:buClr>
              <a:buFont typeface="Arial"/>
              <a:buNone/>
            </a:pPr>
            <a:r>
              <a:rPr lang="en-US" b="1">
                <a:solidFill>
                  <a:schemeClr val="accent2"/>
                </a:solidFill>
              </a:rPr>
              <a:t>Other</a:t>
            </a:r>
            <a:r>
              <a:rPr lang="en-US" b="1">
                <a:solidFill>
                  <a:srgbClr val="999999"/>
                </a:solidFill>
              </a:rPr>
              <a:t> Comparison visualizations</a:t>
            </a:r>
          </a:p>
          <a:p>
            <a:pPr lvl="0" rtl="0">
              <a:spcBef>
                <a:spcPts val="0"/>
              </a:spcBef>
              <a:buNone/>
            </a:pPr>
            <a:endParaRPr/>
          </a:p>
        </p:txBody>
      </p:sp>
      <p:pic>
        <p:nvPicPr>
          <p:cNvPr id="557" name="Shape 557" descr="Screen Shot 2017-10-05 at 11.06.28 PM.png"/>
          <p:cNvPicPr preferRelativeResize="0"/>
          <p:nvPr/>
        </p:nvPicPr>
        <p:blipFill>
          <a:blip r:embed="rId7">
            <a:alphaModFix/>
          </a:blip>
          <a:stretch>
            <a:fillRect/>
          </a:stretch>
        </p:blipFill>
        <p:spPr>
          <a:xfrm>
            <a:off x="6103975" y="2143395"/>
            <a:ext cx="2895601" cy="1396206"/>
          </a:xfrm>
          <a:prstGeom prst="rect">
            <a:avLst/>
          </a:prstGeom>
          <a:noFill/>
          <a:ln>
            <a:noFill/>
          </a:ln>
        </p:spPr>
      </p:pic>
      <p:sp>
        <p:nvSpPr>
          <p:cNvPr id="558" name="Shape 558"/>
          <p:cNvSpPr txBox="1"/>
          <p:nvPr/>
        </p:nvSpPr>
        <p:spPr>
          <a:xfrm>
            <a:off x="5844450" y="1833025"/>
            <a:ext cx="1559400" cy="9759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999999"/>
                </a:solidFill>
              </a:rPr>
              <a:t>Population </a:t>
            </a:r>
            <a:r>
              <a:rPr lang="en-US" sz="1100">
                <a:solidFill>
                  <a:schemeClr val="accent3"/>
                </a:solidFill>
              </a:rPr>
              <a:t>Pyramids</a:t>
            </a:r>
          </a:p>
          <a:p>
            <a:pPr lvl="0">
              <a:spcBef>
                <a:spcPts val="0"/>
              </a:spcBef>
              <a:buNone/>
            </a:pPr>
            <a:r>
              <a:rPr lang="en-US" sz="1100">
                <a:solidFill>
                  <a:srgbClr val="999999"/>
                </a:solidFill>
              </a:rPr>
              <a:t>Small </a:t>
            </a:r>
            <a:r>
              <a:rPr lang="en-US" sz="1100">
                <a:solidFill>
                  <a:schemeClr val="accent3"/>
                </a:solidFill>
              </a:rPr>
              <a:t>Multiples</a:t>
            </a:r>
            <a:r>
              <a:rPr lang="en-US" sz="1100">
                <a:solidFill>
                  <a:srgbClr val="999999"/>
                </a:solidFill>
              </a:rPr>
              <a:t> </a:t>
            </a:r>
          </a:p>
          <a:p>
            <a:pPr lvl="0">
              <a:spcBef>
                <a:spcPts val="0"/>
              </a:spcBef>
              <a:buClr>
                <a:schemeClr val="dk1"/>
              </a:buClr>
              <a:buSzPct val="100000"/>
              <a:buFont typeface="Arial"/>
              <a:buNone/>
            </a:pPr>
            <a:r>
              <a:rPr lang="en-US" sz="1100">
                <a:solidFill>
                  <a:schemeClr val="accent3"/>
                </a:solidFill>
              </a:rPr>
              <a:t>Dot</a:t>
            </a:r>
            <a:r>
              <a:rPr lang="en-US" sz="1100">
                <a:solidFill>
                  <a:srgbClr val="999999"/>
                </a:solidFill>
              </a:rPr>
              <a:t> Plots</a:t>
            </a:r>
          </a:p>
          <a:p>
            <a:pPr lvl="0">
              <a:spcBef>
                <a:spcPts val="0"/>
              </a:spcBef>
              <a:buNone/>
            </a:pPr>
            <a:r>
              <a:rPr lang="en-US" sz="1100">
                <a:solidFill>
                  <a:schemeClr val="accent3"/>
                </a:solidFill>
              </a:rPr>
              <a:t>Dumbbell</a:t>
            </a:r>
            <a:r>
              <a:rPr lang="en-US" sz="1100">
                <a:solidFill>
                  <a:srgbClr val="999999"/>
                </a:solidFill>
              </a:rPr>
              <a:t> Dot Plots</a:t>
            </a:r>
          </a:p>
          <a:p>
            <a:pPr lvl="0" rtl="0">
              <a:spcBef>
                <a:spcPts val="0"/>
              </a:spcBef>
              <a:buNone/>
            </a:pPr>
            <a:r>
              <a:rPr lang="en-US" sz="1100">
                <a:solidFill>
                  <a:srgbClr val="999999"/>
                </a:solidFill>
              </a:rPr>
              <a:t>etc...</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565" name="Shape 565"/>
          <p:cNvSpPr txBox="1"/>
          <p:nvPr/>
        </p:nvSpPr>
        <p:spPr>
          <a:xfrm>
            <a:off x="436050" y="135225"/>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666666"/>
                </a:solidFill>
              </a:rPr>
              <a:t>Relative Performance</a:t>
            </a:r>
          </a:p>
        </p:txBody>
      </p:sp>
      <p:sp>
        <p:nvSpPr>
          <p:cNvPr id="566" name="Shape 566"/>
          <p:cNvSpPr txBox="1"/>
          <p:nvPr/>
        </p:nvSpPr>
        <p:spPr>
          <a:xfrm>
            <a:off x="965850" y="2642088"/>
            <a:ext cx="2571300" cy="286800"/>
          </a:xfrm>
          <a:prstGeom prst="rect">
            <a:avLst/>
          </a:prstGeom>
          <a:noFill/>
          <a:ln>
            <a:noFill/>
          </a:ln>
        </p:spPr>
        <p:txBody>
          <a:bodyPr wrap="square" lIns="0" tIns="0" rIns="0" bIns="0" anchor="b" anchorCtr="0">
            <a:noAutofit/>
          </a:bodyPr>
          <a:lstStyle/>
          <a:p>
            <a:pPr lvl="0" rtl="0">
              <a:lnSpc>
                <a:spcPct val="80000"/>
              </a:lnSpc>
              <a:spcBef>
                <a:spcPts val="0"/>
              </a:spcBef>
              <a:buClr>
                <a:schemeClr val="dk1"/>
              </a:buClr>
              <a:buFont typeface="Arial"/>
              <a:buNone/>
            </a:pPr>
            <a:endParaRPr b="1">
              <a:solidFill>
                <a:schemeClr val="dk1"/>
              </a:solidFill>
            </a:endParaRPr>
          </a:p>
          <a:p>
            <a:pPr lvl="0" rtl="0">
              <a:lnSpc>
                <a:spcPct val="80000"/>
              </a:lnSpc>
              <a:spcBef>
                <a:spcPts val="0"/>
              </a:spcBef>
              <a:buClr>
                <a:schemeClr val="dk1"/>
              </a:buClr>
              <a:buFont typeface="Arial"/>
              <a:buNone/>
            </a:pPr>
            <a:r>
              <a:rPr lang="en-US" b="1">
                <a:solidFill>
                  <a:srgbClr val="999999"/>
                </a:solidFill>
              </a:rPr>
              <a:t>Bullet Graph is </a:t>
            </a:r>
            <a:r>
              <a:rPr lang="en-US" b="1">
                <a:solidFill>
                  <a:schemeClr val="accent2"/>
                </a:solidFill>
              </a:rPr>
              <a:t>relatively new</a:t>
            </a:r>
          </a:p>
        </p:txBody>
      </p:sp>
      <p:pic>
        <p:nvPicPr>
          <p:cNvPr id="567" name="Shape 567" descr="Screen Shot 2017-09-21 at 3.53.02 PM.png"/>
          <p:cNvPicPr preferRelativeResize="0"/>
          <p:nvPr/>
        </p:nvPicPr>
        <p:blipFill>
          <a:blip r:embed="rId3">
            <a:alphaModFix/>
          </a:blip>
          <a:stretch>
            <a:fillRect/>
          </a:stretch>
        </p:blipFill>
        <p:spPr>
          <a:xfrm>
            <a:off x="2378525" y="3036200"/>
            <a:ext cx="3194624" cy="1936900"/>
          </a:xfrm>
          <a:prstGeom prst="rect">
            <a:avLst/>
          </a:prstGeom>
          <a:noFill/>
          <a:ln>
            <a:noFill/>
          </a:ln>
        </p:spPr>
      </p:pic>
      <p:pic>
        <p:nvPicPr>
          <p:cNvPr id="568" name="Shape 568" descr="Screen Shot 2017-09-21 at 3.51.34 PM.png"/>
          <p:cNvPicPr preferRelativeResize="0"/>
          <p:nvPr/>
        </p:nvPicPr>
        <p:blipFill>
          <a:blip r:embed="rId4">
            <a:alphaModFix/>
          </a:blip>
          <a:stretch>
            <a:fillRect/>
          </a:stretch>
        </p:blipFill>
        <p:spPr>
          <a:xfrm>
            <a:off x="22969" y="3534661"/>
            <a:ext cx="2212381" cy="741838"/>
          </a:xfrm>
          <a:prstGeom prst="rect">
            <a:avLst/>
          </a:prstGeom>
          <a:noFill/>
          <a:ln>
            <a:noFill/>
          </a:ln>
        </p:spPr>
      </p:pic>
      <p:pic>
        <p:nvPicPr>
          <p:cNvPr id="569" name="Shape 569" descr="combo-chart.png"/>
          <p:cNvPicPr preferRelativeResize="0"/>
          <p:nvPr/>
        </p:nvPicPr>
        <p:blipFill>
          <a:blip r:embed="rId5">
            <a:alphaModFix/>
          </a:blip>
          <a:stretch>
            <a:fillRect/>
          </a:stretch>
        </p:blipFill>
        <p:spPr>
          <a:xfrm>
            <a:off x="5813950" y="1774425"/>
            <a:ext cx="2259350" cy="2446251"/>
          </a:xfrm>
          <a:prstGeom prst="rect">
            <a:avLst/>
          </a:prstGeom>
          <a:noFill/>
          <a:ln>
            <a:noFill/>
          </a:ln>
        </p:spPr>
      </p:pic>
      <p:sp>
        <p:nvSpPr>
          <p:cNvPr id="570" name="Shape 570"/>
          <p:cNvSpPr txBox="1"/>
          <p:nvPr/>
        </p:nvSpPr>
        <p:spPr>
          <a:xfrm>
            <a:off x="5396675" y="1691750"/>
            <a:ext cx="3242700" cy="336000"/>
          </a:xfrm>
          <a:prstGeom prst="rect">
            <a:avLst/>
          </a:prstGeom>
          <a:noFill/>
          <a:ln>
            <a:noFill/>
          </a:ln>
        </p:spPr>
        <p:txBody>
          <a:bodyPr wrap="square" lIns="91425" tIns="91425" rIns="91425" bIns="91425" anchor="t" anchorCtr="0">
            <a:noAutofit/>
          </a:bodyPr>
          <a:lstStyle/>
          <a:p>
            <a:pPr lvl="0" rtl="0">
              <a:lnSpc>
                <a:spcPct val="80000"/>
              </a:lnSpc>
              <a:spcBef>
                <a:spcPts val="0"/>
              </a:spcBef>
              <a:buNone/>
            </a:pPr>
            <a:r>
              <a:rPr lang="en-US" b="1">
                <a:solidFill>
                  <a:srgbClr val="999999"/>
                </a:solidFill>
              </a:rPr>
              <a:t>Combo Charts &amp; </a:t>
            </a:r>
            <a:r>
              <a:rPr lang="en-US" b="1">
                <a:solidFill>
                  <a:schemeClr val="accent2"/>
                </a:solidFill>
              </a:rPr>
              <a:t>Benchmark</a:t>
            </a:r>
            <a:r>
              <a:rPr lang="en-US" b="1">
                <a:solidFill>
                  <a:srgbClr val="999999"/>
                </a:solidFill>
              </a:rPr>
              <a:t> Lines</a:t>
            </a:r>
          </a:p>
        </p:txBody>
      </p:sp>
      <p:sp>
        <p:nvSpPr>
          <p:cNvPr id="571" name="Shape 571"/>
          <p:cNvSpPr txBox="1"/>
          <p:nvPr/>
        </p:nvSpPr>
        <p:spPr>
          <a:xfrm>
            <a:off x="771300" y="1452971"/>
            <a:ext cx="3731700" cy="824100"/>
          </a:xfrm>
          <a:prstGeom prst="rect">
            <a:avLst/>
          </a:prstGeom>
          <a:noFill/>
          <a:ln>
            <a:noFill/>
          </a:ln>
        </p:spPr>
        <p:txBody>
          <a:bodyPr wrap="square" lIns="91425" tIns="91425" rIns="91425" bIns="91425" anchor="t" anchorCtr="0">
            <a:noAutofit/>
          </a:bodyPr>
          <a:lstStyle/>
          <a:p>
            <a:pPr lvl="0">
              <a:spcBef>
                <a:spcPts val="0"/>
              </a:spcBef>
              <a:buNone/>
            </a:pPr>
            <a:r>
              <a:rPr lang="en-US" b="1">
                <a:solidFill>
                  <a:schemeClr val="accent2"/>
                </a:solidFill>
              </a:rPr>
              <a:t>Story:</a:t>
            </a:r>
            <a:r>
              <a:rPr lang="en-US" b="1">
                <a:solidFill>
                  <a:srgbClr val="666666"/>
                </a:solidFill>
              </a:rPr>
              <a:t> </a:t>
            </a:r>
            <a:r>
              <a:rPr lang="en-US" b="1">
                <a:solidFill>
                  <a:srgbClr val="999999"/>
                </a:solidFill>
              </a:rPr>
              <a:t>To help a reader determine whether </a:t>
            </a:r>
            <a:r>
              <a:rPr lang="en-US" b="1">
                <a:solidFill>
                  <a:schemeClr val="accent2"/>
                </a:solidFill>
              </a:rPr>
              <a:t>performance</a:t>
            </a:r>
            <a:r>
              <a:rPr lang="en-US" b="1">
                <a:solidFill>
                  <a:srgbClr val="666666"/>
                </a:solidFill>
              </a:rPr>
              <a:t> </a:t>
            </a:r>
            <a:r>
              <a:rPr lang="en-US" b="1">
                <a:solidFill>
                  <a:srgbClr val="999999"/>
                </a:solidFill>
              </a:rPr>
              <a:t>was </a:t>
            </a:r>
            <a:r>
              <a:rPr lang="en-US" b="1" i="1">
                <a:solidFill>
                  <a:srgbClr val="434343"/>
                </a:solidFill>
              </a:rPr>
              <a:t>good</a:t>
            </a:r>
            <a:r>
              <a:rPr lang="en-US" b="1">
                <a:solidFill>
                  <a:srgbClr val="434343"/>
                </a:solidFill>
              </a:rPr>
              <a:t>, </a:t>
            </a:r>
            <a:r>
              <a:rPr lang="en-US" b="1" i="1">
                <a:solidFill>
                  <a:srgbClr val="434343"/>
                </a:solidFill>
              </a:rPr>
              <a:t>bad</a:t>
            </a:r>
            <a:r>
              <a:rPr lang="en-US" b="1">
                <a:solidFill>
                  <a:srgbClr val="434343"/>
                </a:solidFill>
              </a:rPr>
              <a:t>, or </a:t>
            </a:r>
            <a:r>
              <a:rPr lang="en-US" b="1" i="1">
                <a:solidFill>
                  <a:srgbClr val="434343"/>
                </a:solidFill>
              </a:rPr>
              <a:t>close</a:t>
            </a:r>
            <a:r>
              <a:rPr lang="en-US" b="1">
                <a:solidFill>
                  <a:srgbClr val="999999"/>
                </a:solidFill>
              </a:rPr>
              <a:t> to the mark.</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Shape 273" descr="Screen Shot 2017-09-19 at 3.38.47 PM.png"/>
          <p:cNvPicPr preferRelativeResize="0"/>
          <p:nvPr/>
        </p:nvPicPr>
        <p:blipFill>
          <a:blip r:embed="rId3">
            <a:alphaModFix/>
          </a:blip>
          <a:stretch>
            <a:fillRect/>
          </a:stretch>
        </p:blipFill>
        <p:spPr>
          <a:xfrm>
            <a:off x="3191963" y="64675"/>
            <a:ext cx="2637974" cy="3270424"/>
          </a:xfrm>
          <a:prstGeom prst="rect">
            <a:avLst/>
          </a:prstGeom>
          <a:noFill/>
          <a:ln>
            <a:noFill/>
          </a:ln>
        </p:spPr>
      </p:pic>
      <p:pic>
        <p:nvPicPr>
          <p:cNvPr id="274" name="Shape 274" descr="Screen Shot 2017-09-19 at 11.28.53 AM.png"/>
          <p:cNvPicPr preferRelativeResize="0"/>
          <p:nvPr/>
        </p:nvPicPr>
        <p:blipFill>
          <a:blip r:embed="rId4">
            <a:alphaModFix/>
          </a:blip>
          <a:stretch>
            <a:fillRect/>
          </a:stretch>
        </p:blipFill>
        <p:spPr>
          <a:xfrm>
            <a:off x="574100" y="1384550"/>
            <a:ext cx="2541999" cy="3161725"/>
          </a:xfrm>
          <a:prstGeom prst="rect">
            <a:avLst/>
          </a:prstGeom>
          <a:noFill/>
          <a:ln>
            <a:noFill/>
          </a:ln>
        </p:spPr>
      </p:pic>
      <p:pic>
        <p:nvPicPr>
          <p:cNvPr id="275" name="Shape 275" descr="Screen Shot 2017-09-19 at 3.32.37 PM.png"/>
          <p:cNvPicPr preferRelativeResize="0"/>
          <p:nvPr/>
        </p:nvPicPr>
        <p:blipFill>
          <a:blip r:embed="rId5">
            <a:alphaModFix/>
          </a:blip>
          <a:stretch>
            <a:fillRect/>
          </a:stretch>
        </p:blipFill>
        <p:spPr>
          <a:xfrm>
            <a:off x="5905800" y="1384556"/>
            <a:ext cx="2637949" cy="324150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578" name="Shape 578"/>
          <p:cNvSpPr txBox="1"/>
          <p:nvPr/>
        </p:nvSpPr>
        <p:spPr>
          <a:xfrm>
            <a:off x="436050" y="135225"/>
            <a:ext cx="8271900" cy="9759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80000"/>
              </a:lnSpc>
              <a:spcBef>
                <a:spcPts val="0"/>
              </a:spcBef>
              <a:buClr>
                <a:schemeClr val="dk1"/>
              </a:buClr>
              <a:buSzPct val="25000"/>
              <a:buFont typeface="Arial"/>
              <a:buNone/>
            </a:pPr>
            <a:r>
              <a:rPr lang="en-US" sz="1800" b="1">
                <a:solidFill>
                  <a:srgbClr val="666666"/>
                </a:solidFill>
              </a:rPr>
              <a:t>Survey Results</a:t>
            </a:r>
          </a:p>
        </p:txBody>
      </p:sp>
      <p:sp>
        <p:nvSpPr>
          <p:cNvPr id="579" name="Shape 579"/>
          <p:cNvSpPr txBox="1"/>
          <p:nvPr/>
        </p:nvSpPr>
        <p:spPr>
          <a:xfrm>
            <a:off x="4688888" y="1858750"/>
            <a:ext cx="3893100" cy="474300"/>
          </a:xfrm>
          <a:prstGeom prst="rect">
            <a:avLst/>
          </a:prstGeom>
          <a:noFill/>
          <a:ln>
            <a:noFill/>
          </a:ln>
        </p:spPr>
        <p:txBody>
          <a:bodyPr wrap="square" lIns="0" tIns="0" rIns="0" bIns="0" anchor="b" anchorCtr="0">
            <a:noAutofit/>
          </a:bodyPr>
          <a:lstStyle/>
          <a:p>
            <a:pPr lvl="0" rtl="0">
              <a:lnSpc>
                <a:spcPct val="80000"/>
              </a:lnSpc>
              <a:spcBef>
                <a:spcPts val="0"/>
              </a:spcBef>
              <a:buClr>
                <a:schemeClr val="dk1"/>
              </a:buClr>
              <a:buFont typeface="Arial"/>
              <a:buNone/>
            </a:pPr>
            <a:r>
              <a:rPr lang="en-US" b="1">
                <a:solidFill>
                  <a:schemeClr val="accent2"/>
                </a:solidFill>
              </a:rPr>
              <a:t>Story:</a:t>
            </a:r>
            <a:r>
              <a:rPr lang="en-US" b="1">
                <a:solidFill>
                  <a:schemeClr val="dk1"/>
                </a:solidFill>
              </a:rPr>
              <a:t> </a:t>
            </a:r>
            <a:r>
              <a:rPr lang="en-US" b="1">
                <a:solidFill>
                  <a:srgbClr val="666666"/>
                </a:solidFill>
              </a:rPr>
              <a:t>communicate</a:t>
            </a:r>
            <a:r>
              <a:rPr lang="en-US" b="1">
                <a:solidFill>
                  <a:srgbClr val="999999"/>
                </a:solidFill>
              </a:rPr>
              <a:t> what </a:t>
            </a:r>
            <a:r>
              <a:rPr lang="en-US" b="1">
                <a:solidFill>
                  <a:schemeClr val="accent2"/>
                </a:solidFill>
              </a:rPr>
              <a:t>people</a:t>
            </a:r>
            <a:r>
              <a:rPr lang="en-US" b="1">
                <a:solidFill>
                  <a:srgbClr val="999999"/>
                </a:solidFill>
              </a:rPr>
              <a:t> think, feel, do, or believe.</a:t>
            </a:r>
          </a:p>
        </p:txBody>
      </p:sp>
      <p:pic>
        <p:nvPicPr>
          <p:cNvPr id="580" name="Shape 580" descr="lolipop-chart.png"/>
          <p:cNvPicPr preferRelativeResize="0"/>
          <p:nvPr/>
        </p:nvPicPr>
        <p:blipFill>
          <a:blip r:embed="rId3">
            <a:alphaModFix/>
          </a:blip>
          <a:stretch>
            <a:fillRect/>
          </a:stretch>
        </p:blipFill>
        <p:spPr>
          <a:xfrm>
            <a:off x="266925" y="2208263"/>
            <a:ext cx="3969150" cy="1879450"/>
          </a:xfrm>
          <a:prstGeom prst="rect">
            <a:avLst/>
          </a:prstGeom>
          <a:noFill/>
          <a:ln>
            <a:noFill/>
          </a:ln>
        </p:spPr>
      </p:pic>
      <p:pic>
        <p:nvPicPr>
          <p:cNvPr id="581" name="Shape 581" descr="Screen Shot 2017-09-21 at 8.56.09 PM.png"/>
          <p:cNvPicPr preferRelativeResize="0"/>
          <p:nvPr/>
        </p:nvPicPr>
        <p:blipFill>
          <a:blip r:embed="rId4">
            <a:alphaModFix/>
          </a:blip>
          <a:stretch>
            <a:fillRect/>
          </a:stretch>
        </p:blipFill>
        <p:spPr>
          <a:xfrm>
            <a:off x="4236075" y="3270988"/>
            <a:ext cx="4798713" cy="1711063"/>
          </a:xfrm>
          <a:prstGeom prst="rect">
            <a:avLst/>
          </a:prstGeom>
          <a:noFill/>
          <a:ln>
            <a:noFill/>
          </a:ln>
        </p:spPr>
      </p:pic>
      <p:sp>
        <p:nvSpPr>
          <p:cNvPr id="582" name="Shape 582"/>
          <p:cNvSpPr txBox="1"/>
          <p:nvPr/>
        </p:nvSpPr>
        <p:spPr>
          <a:xfrm>
            <a:off x="1747050" y="1896100"/>
            <a:ext cx="11172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Lollipop Chart</a:t>
            </a:r>
          </a:p>
        </p:txBody>
      </p:sp>
      <p:sp>
        <p:nvSpPr>
          <p:cNvPr id="583" name="Shape 583"/>
          <p:cNvSpPr txBox="1"/>
          <p:nvPr/>
        </p:nvSpPr>
        <p:spPr>
          <a:xfrm>
            <a:off x="5910825" y="2871400"/>
            <a:ext cx="14415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Stacked Bar Chart</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590" name="Shape 590"/>
          <p:cNvSpPr txBox="1"/>
          <p:nvPr/>
        </p:nvSpPr>
        <p:spPr>
          <a:xfrm>
            <a:off x="436050" y="135225"/>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666666"/>
                </a:solidFill>
              </a:rPr>
              <a:t>Parts of a Whole</a:t>
            </a:r>
          </a:p>
        </p:txBody>
      </p:sp>
      <p:pic>
        <p:nvPicPr>
          <p:cNvPr id="591" name="Shape 591" descr="Screen Shot 2017-09-21 at 9.18.09 PM.png"/>
          <p:cNvPicPr preferRelativeResize="0"/>
          <p:nvPr/>
        </p:nvPicPr>
        <p:blipFill>
          <a:blip r:embed="rId3">
            <a:alphaModFix/>
          </a:blip>
          <a:stretch>
            <a:fillRect/>
          </a:stretch>
        </p:blipFill>
        <p:spPr>
          <a:xfrm>
            <a:off x="436050" y="2056263"/>
            <a:ext cx="1625050" cy="1564894"/>
          </a:xfrm>
          <a:prstGeom prst="rect">
            <a:avLst/>
          </a:prstGeom>
          <a:noFill/>
          <a:ln>
            <a:noFill/>
          </a:ln>
        </p:spPr>
      </p:pic>
      <p:pic>
        <p:nvPicPr>
          <p:cNvPr id="592" name="Shape 592" descr="Screen Shot 2017-09-21 at 9.17.38 PM.png"/>
          <p:cNvPicPr preferRelativeResize="0"/>
          <p:nvPr/>
        </p:nvPicPr>
        <p:blipFill>
          <a:blip r:embed="rId4">
            <a:alphaModFix/>
          </a:blip>
          <a:stretch>
            <a:fillRect/>
          </a:stretch>
        </p:blipFill>
        <p:spPr>
          <a:xfrm>
            <a:off x="2134975" y="3426260"/>
            <a:ext cx="1625050" cy="1509929"/>
          </a:xfrm>
          <a:prstGeom prst="rect">
            <a:avLst/>
          </a:prstGeom>
          <a:noFill/>
          <a:ln>
            <a:noFill/>
          </a:ln>
        </p:spPr>
      </p:pic>
      <p:pic>
        <p:nvPicPr>
          <p:cNvPr id="593" name="Shape 593" descr="Screen Shot 2017-09-21 at 9.15.23 PM.png"/>
          <p:cNvPicPr preferRelativeResize="0"/>
          <p:nvPr/>
        </p:nvPicPr>
        <p:blipFill>
          <a:blip r:embed="rId5">
            <a:alphaModFix/>
          </a:blip>
          <a:stretch>
            <a:fillRect/>
          </a:stretch>
        </p:blipFill>
        <p:spPr>
          <a:xfrm>
            <a:off x="5846098" y="3578525"/>
            <a:ext cx="3297902" cy="1564875"/>
          </a:xfrm>
          <a:prstGeom prst="rect">
            <a:avLst/>
          </a:prstGeom>
          <a:noFill/>
          <a:ln>
            <a:noFill/>
          </a:ln>
        </p:spPr>
      </p:pic>
      <p:sp>
        <p:nvSpPr>
          <p:cNvPr id="594" name="Shape 594"/>
          <p:cNvSpPr txBox="1"/>
          <p:nvPr/>
        </p:nvSpPr>
        <p:spPr>
          <a:xfrm>
            <a:off x="304938" y="1346550"/>
            <a:ext cx="3893100" cy="474300"/>
          </a:xfrm>
          <a:prstGeom prst="rect">
            <a:avLst/>
          </a:prstGeom>
          <a:noFill/>
          <a:ln>
            <a:noFill/>
          </a:ln>
        </p:spPr>
        <p:txBody>
          <a:bodyPr wrap="square" lIns="0" tIns="0" rIns="0" bIns="0" anchor="b" anchorCtr="0">
            <a:noAutofit/>
          </a:bodyPr>
          <a:lstStyle/>
          <a:p>
            <a:pPr lvl="0" rtl="0">
              <a:lnSpc>
                <a:spcPct val="80000"/>
              </a:lnSpc>
              <a:spcBef>
                <a:spcPts val="0"/>
              </a:spcBef>
              <a:buClr>
                <a:schemeClr val="dk1"/>
              </a:buClr>
              <a:buFont typeface="Arial"/>
              <a:buNone/>
            </a:pPr>
            <a:r>
              <a:rPr lang="en-US" b="1">
                <a:solidFill>
                  <a:schemeClr val="accent2"/>
                </a:solidFill>
              </a:rPr>
              <a:t>Story:</a:t>
            </a:r>
            <a:r>
              <a:rPr lang="en-US" b="1">
                <a:solidFill>
                  <a:schemeClr val="dk1"/>
                </a:solidFill>
              </a:rPr>
              <a:t> </a:t>
            </a:r>
            <a:r>
              <a:rPr lang="en-US" b="1">
                <a:solidFill>
                  <a:srgbClr val="999999"/>
                </a:solidFill>
              </a:rPr>
              <a:t>show </a:t>
            </a:r>
            <a:r>
              <a:rPr lang="en-US" b="1">
                <a:solidFill>
                  <a:schemeClr val="accent2"/>
                </a:solidFill>
              </a:rPr>
              <a:t>relationship</a:t>
            </a:r>
            <a:r>
              <a:rPr lang="en-US" b="1">
                <a:solidFill>
                  <a:srgbClr val="999999"/>
                </a:solidFill>
              </a:rPr>
              <a:t> breakdown, </a:t>
            </a:r>
            <a:r>
              <a:rPr lang="en-US" b="1">
                <a:solidFill>
                  <a:schemeClr val="accent2"/>
                </a:solidFill>
              </a:rPr>
              <a:t>heirarchy</a:t>
            </a:r>
            <a:r>
              <a:rPr lang="en-US" b="1">
                <a:solidFill>
                  <a:srgbClr val="999999"/>
                </a:solidFill>
              </a:rPr>
              <a:t>, locality</a:t>
            </a:r>
          </a:p>
        </p:txBody>
      </p:sp>
      <p:sp>
        <p:nvSpPr>
          <p:cNvPr id="595" name="Shape 595"/>
          <p:cNvSpPr txBox="1"/>
          <p:nvPr/>
        </p:nvSpPr>
        <p:spPr>
          <a:xfrm>
            <a:off x="4907450" y="4161150"/>
            <a:ext cx="784500" cy="399600"/>
          </a:xfrm>
          <a:prstGeom prst="rect">
            <a:avLst/>
          </a:prstGeom>
          <a:noFill/>
          <a:ln>
            <a:noFill/>
          </a:ln>
        </p:spPr>
        <p:txBody>
          <a:bodyPr wrap="square" lIns="91425" tIns="91425" rIns="91425" bIns="91425" anchor="t" anchorCtr="0">
            <a:noAutofit/>
          </a:bodyPr>
          <a:lstStyle/>
          <a:p>
            <a:pPr lvl="0" algn="r" rtl="0">
              <a:spcBef>
                <a:spcPts val="0"/>
              </a:spcBef>
              <a:buNone/>
            </a:pPr>
            <a:r>
              <a:rPr lang="en-US" sz="1100">
                <a:solidFill>
                  <a:srgbClr val="B7B7B7"/>
                </a:solidFill>
              </a:rPr>
              <a:t>Treemap</a:t>
            </a:r>
          </a:p>
        </p:txBody>
      </p:sp>
      <p:sp>
        <p:nvSpPr>
          <p:cNvPr id="596" name="Shape 596"/>
          <p:cNvSpPr txBox="1"/>
          <p:nvPr/>
        </p:nvSpPr>
        <p:spPr>
          <a:xfrm>
            <a:off x="2530650" y="3026650"/>
            <a:ext cx="8337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Heat map</a:t>
            </a:r>
          </a:p>
        </p:txBody>
      </p:sp>
      <p:sp>
        <p:nvSpPr>
          <p:cNvPr id="597" name="Shape 597"/>
          <p:cNvSpPr txBox="1"/>
          <p:nvPr/>
        </p:nvSpPr>
        <p:spPr>
          <a:xfrm>
            <a:off x="856325" y="3981425"/>
            <a:ext cx="7845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Pie Chart</a:t>
            </a:r>
          </a:p>
        </p:txBody>
      </p:sp>
      <p:sp>
        <p:nvSpPr>
          <p:cNvPr id="598" name="Shape 598"/>
          <p:cNvSpPr txBox="1"/>
          <p:nvPr/>
        </p:nvSpPr>
        <p:spPr>
          <a:xfrm>
            <a:off x="4112150" y="2389800"/>
            <a:ext cx="1579800" cy="363900"/>
          </a:xfrm>
          <a:prstGeom prst="rect">
            <a:avLst/>
          </a:prstGeom>
          <a:noFill/>
          <a:ln>
            <a:noFill/>
          </a:ln>
        </p:spPr>
        <p:txBody>
          <a:bodyPr wrap="square" lIns="91425" tIns="91425" rIns="91425" bIns="91425" anchor="t" anchorCtr="0">
            <a:noAutofit/>
          </a:bodyPr>
          <a:lstStyle/>
          <a:p>
            <a:pPr lvl="0" algn="r" rtl="0">
              <a:spcBef>
                <a:spcPts val="0"/>
              </a:spcBef>
              <a:buNone/>
            </a:pPr>
            <a:r>
              <a:rPr lang="en-US" sz="1100">
                <a:solidFill>
                  <a:srgbClr val="B7B7B7"/>
                </a:solidFill>
              </a:rPr>
              <a:t>Nested Area Graph</a:t>
            </a:r>
          </a:p>
        </p:txBody>
      </p:sp>
      <p:pic>
        <p:nvPicPr>
          <p:cNvPr id="599" name="Shape 599" descr="parts-of-whole-good.png"/>
          <p:cNvPicPr preferRelativeResize="0"/>
          <p:nvPr/>
        </p:nvPicPr>
        <p:blipFill>
          <a:blip r:embed="rId6">
            <a:alphaModFix/>
          </a:blip>
          <a:stretch>
            <a:fillRect/>
          </a:stretch>
        </p:blipFill>
        <p:spPr>
          <a:xfrm>
            <a:off x="5898837" y="1362407"/>
            <a:ext cx="3192425" cy="206384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Shape 605"/>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606" name="Shape 606"/>
          <p:cNvSpPr txBox="1"/>
          <p:nvPr/>
        </p:nvSpPr>
        <p:spPr>
          <a:xfrm>
            <a:off x="436050" y="135225"/>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666666"/>
                </a:solidFill>
              </a:rPr>
              <a:t>Correlation and Regression</a:t>
            </a:r>
          </a:p>
        </p:txBody>
      </p:sp>
      <p:sp>
        <p:nvSpPr>
          <p:cNvPr id="607" name="Shape 607"/>
          <p:cNvSpPr txBox="1"/>
          <p:nvPr/>
        </p:nvSpPr>
        <p:spPr>
          <a:xfrm>
            <a:off x="436038" y="1583650"/>
            <a:ext cx="3893100" cy="474300"/>
          </a:xfrm>
          <a:prstGeom prst="rect">
            <a:avLst/>
          </a:prstGeom>
          <a:noFill/>
          <a:ln>
            <a:noFill/>
          </a:ln>
        </p:spPr>
        <p:txBody>
          <a:bodyPr wrap="square" lIns="0" tIns="0" rIns="0" bIns="0" anchor="b" anchorCtr="0">
            <a:noAutofit/>
          </a:bodyPr>
          <a:lstStyle/>
          <a:p>
            <a:pPr lvl="0" rtl="0">
              <a:lnSpc>
                <a:spcPct val="80000"/>
              </a:lnSpc>
              <a:spcBef>
                <a:spcPts val="0"/>
              </a:spcBef>
              <a:buClr>
                <a:schemeClr val="dk1"/>
              </a:buClr>
              <a:buFont typeface="Arial"/>
              <a:buNone/>
            </a:pPr>
            <a:r>
              <a:rPr lang="en-US" b="1">
                <a:solidFill>
                  <a:schemeClr val="accent2"/>
                </a:solidFill>
              </a:rPr>
              <a:t>Story:</a:t>
            </a:r>
            <a:r>
              <a:rPr lang="en-US" b="1">
                <a:solidFill>
                  <a:schemeClr val="dk1"/>
                </a:solidFill>
              </a:rPr>
              <a:t> </a:t>
            </a:r>
            <a:r>
              <a:rPr lang="en-US" b="1">
                <a:solidFill>
                  <a:srgbClr val="999999"/>
                </a:solidFill>
              </a:rPr>
              <a:t>Show </a:t>
            </a:r>
            <a:r>
              <a:rPr lang="en-US" b="1">
                <a:solidFill>
                  <a:schemeClr val="accent2"/>
                </a:solidFill>
              </a:rPr>
              <a:t>relationship</a:t>
            </a:r>
            <a:r>
              <a:rPr lang="en-US" b="1">
                <a:solidFill>
                  <a:srgbClr val="999999"/>
                </a:solidFill>
              </a:rPr>
              <a:t> with respect to </a:t>
            </a:r>
            <a:r>
              <a:rPr lang="en-US" b="1">
                <a:solidFill>
                  <a:schemeClr val="accent2"/>
                </a:solidFill>
              </a:rPr>
              <a:t>change</a:t>
            </a:r>
          </a:p>
        </p:txBody>
      </p:sp>
      <p:pic>
        <p:nvPicPr>
          <p:cNvPr id="608" name="Shape 608" descr="Screen Shot 2017-09-21 at 9.38.55 PM.png"/>
          <p:cNvPicPr preferRelativeResize="0"/>
          <p:nvPr/>
        </p:nvPicPr>
        <p:blipFill>
          <a:blip r:embed="rId3">
            <a:alphaModFix/>
          </a:blip>
          <a:stretch>
            <a:fillRect/>
          </a:stretch>
        </p:blipFill>
        <p:spPr>
          <a:xfrm>
            <a:off x="483650" y="2530475"/>
            <a:ext cx="3535699" cy="2282274"/>
          </a:xfrm>
          <a:prstGeom prst="rect">
            <a:avLst/>
          </a:prstGeom>
          <a:noFill/>
          <a:ln>
            <a:noFill/>
          </a:ln>
        </p:spPr>
      </p:pic>
      <p:pic>
        <p:nvPicPr>
          <p:cNvPr id="609" name="Shape 609" descr="Screen Shot 2017-09-21 at 9.33.42 PM.png"/>
          <p:cNvPicPr preferRelativeResize="0"/>
          <p:nvPr/>
        </p:nvPicPr>
        <p:blipFill>
          <a:blip r:embed="rId4">
            <a:alphaModFix/>
          </a:blip>
          <a:stretch>
            <a:fillRect/>
          </a:stretch>
        </p:blipFill>
        <p:spPr>
          <a:xfrm>
            <a:off x="4654727" y="2233675"/>
            <a:ext cx="1871026" cy="2485100"/>
          </a:xfrm>
          <a:prstGeom prst="rect">
            <a:avLst/>
          </a:prstGeom>
          <a:noFill/>
          <a:ln>
            <a:noFill/>
          </a:ln>
        </p:spPr>
      </p:pic>
      <p:pic>
        <p:nvPicPr>
          <p:cNvPr id="610" name="Shape 610" descr="redx.png"/>
          <p:cNvPicPr preferRelativeResize="0"/>
          <p:nvPr/>
        </p:nvPicPr>
        <p:blipFill rotWithShape="1">
          <a:blip r:embed="rId5">
            <a:alphaModFix/>
          </a:blip>
          <a:srcRect t="-7299" b="7299"/>
          <a:stretch/>
        </p:blipFill>
        <p:spPr>
          <a:xfrm>
            <a:off x="7272674" y="1061825"/>
            <a:ext cx="1718925" cy="2210047"/>
          </a:xfrm>
          <a:prstGeom prst="rect">
            <a:avLst/>
          </a:prstGeom>
          <a:noFill/>
          <a:ln>
            <a:noFill/>
          </a:ln>
        </p:spPr>
      </p:pic>
      <p:sp>
        <p:nvSpPr>
          <p:cNvPr id="611" name="Shape 611"/>
          <p:cNvSpPr txBox="1"/>
          <p:nvPr/>
        </p:nvSpPr>
        <p:spPr>
          <a:xfrm>
            <a:off x="1677725" y="2233675"/>
            <a:ext cx="9849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Scatter Plot</a:t>
            </a:r>
          </a:p>
        </p:txBody>
      </p:sp>
      <p:sp>
        <p:nvSpPr>
          <p:cNvPr id="612" name="Shape 612"/>
          <p:cNvSpPr txBox="1"/>
          <p:nvPr/>
        </p:nvSpPr>
        <p:spPr>
          <a:xfrm>
            <a:off x="4806739" y="1834075"/>
            <a:ext cx="17190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Relationship Diagram</a:t>
            </a:r>
          </a:p>
        </p:txBody>
      </p:sp>
      <p:sp>
        <p:nvSpPr>
          <p:cNvPr id="613" name="Shape 613"/>
          <p:cNvSpPr txBox="1"/>
          <p:nvPr/>
        </p:nvSpPr>
        <p:spPr>
          <a:xfrm>
            <a:off x="7192000" y="1061825"/>
            <a:ext cx="11232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Don’t Visualize</a:t>
            </a:r>
          </a:p>
        </p:txBody>
      </p:sp>
      <p:sp>
        <p:nvSpPr>
          <p:cNvPr id="614" name="Shape 614"/>
          <p:cNvSpPr txBox="1"/>
          <p:nvPr/>
        </p:nvSpPr>
        <p:spPr>
          <a:xfrm>
            <a:off x="7359480" y="3434463"/>
            <a:ext cx="1545300" cy="474300"/>
          </a:xfrm>
          <a:prstGeom prst="rect">
            <a:avLst/>
          </a:prstGeom>
          <a:noFill/>
          <a:ln>
            <a:noFill/>
          </a:ln>
        </p:spPr>
        <p:txBody>
          <a:bodyPr wrap="square" lIns="0" tIns="0" rIns="0" bIns="0" anchor="b" anchorCtr="0">
            <a:noAutofit/>
          </a:bodyPr>
          <a:lstStyle/>
          <a:p>
            <a:pPr lvl="0" rtl="0">
              <a:lnSpc>
                <a:spcPct val="80000"/>
              </a:lnSpc>
              <a:spcBef>
                <a:spcPts val="0"/>
              </a:spcBef>
              <a:buClr>
                <a:schemeClr val="dk1"/>
              </a:buClr>
              <a:buFont typeface="Arial"/>
              <a:buNone/>
            </a:pPr>
            <a:r>
              <a:rPr lang="en-US" b="1">
                <a:solidFill>
                  <a:srgbClr val="666666"/>
                </a:solidFill>
              </a:rPr>
              <a:t>Use your </a:t>
            </a:r>
            <a:r>
              <a:rPr lang="en-US" b="1">
                <a:solidFill>
                  <a:schemeClr val="accent2"/>
                </a:solidFill>
              </a:rPr>
              <a:t>words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F0F0F"/>
        </a:solidFill>
        <a:effectLst/>
      </p:bgPr>
    </p:bg>
    <p:spTree>
      <p:nvGrpSpPr>
        <p:cNvPr id="1" name="Shape 619"/>
        <p:cNvGrpSpPr/>
        <p:nvPr/>
      </p:nvGrpSpPr>
      <p:grpSpPr>
        <a:xfrm>
          <a:off x="0" y="0"/>
          <a:ext cx="0" cy="0"/>
          <a:chOff x="0" y="0"/>
          <a:chExt cx="0" cy="0"/>
        </a:xfrm>
      </p:grpSpPr>
      <p:sp>
        <p:nvSpPr>
          <p:cNvPr id="620" name="Shape 620"/>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621" name="Shape 621"/>
          <p:cNvSpPr txBox="1"/>
          <p:nvPr/>
        </p:nvSpPr>
        <p:spPr>
          <a:xfrm>
            <a:off x="436050" y="135225"/>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rgbClr val="FFFFFF"/>
                </a:solidFill>
              </a:rPr>
              <a:t>Choosing an</a:t>
            </a:r>
            <a:r>
              <a:rPr lang="en-US" sz="4000" b="1"/>
              <a:t>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D9D9D9"/>
                </a:solidFill>
              </a:rPr>
              <a:t>Qualitative Data</a:t>
            </a:r>
          </a:p>
        </p:txBody>
      </p:sp>
      <p:pic>
        <p:nvPicPr>
          <p:cNvPr id="622" name="Shape 622" descr="Screen Shot 2017-09-21 at 11.40.45 PM.png"/>
          <p:cNvPicPr preferRelativeResize="0"/>
          <p:nvPr/>
        </p:nvPicPr>
        <p:blipFill>
          <a:blip r:embed="rId3">
            <a:alphaModFix/>
          </a:blip>
          <a:stretch>
            <a:fillRect/>
          </a:stretch>
        </p:blipFill>
        <p:spPr>
          <a:xfrm>
            <a:off x="5020156" y="2301600"/>
            <a:ext cx="3814620" cy="2508975"/>
          </a:xfrm>
          <a:prstGeom prst="rect">
            <a:avLst/>
          </a:prstGeom>
          <a:noFill/>
          <a:ln>
            <a:noFill/>
          </a:ln>
        </p:spPr>
      </p:pic>
      <p:pic>
        <p:nvPicPr>
          <p:cNvPr id="623" name="Shape 623" descr="path of firefly.png"/>
          <p:cNvPicPr preferRelativeResize="0"/>
          <p:nvPr/>
        </p:nvPicPr>
        <p:blipFill>
          <a:blip r:embed="rId4">
            <a:alphaModFix/>
          </a:blip>
          <a:stretch>
            <a:fillRect/>
          </a:stretch>
        </p:blipFill>
        <p:spPr>
          <a:xfrm>
            <a:off x="867375" y="2301592"/>
            <a:ext cx="2965100" cy="2589687"/>
          </a:xfrm>
          <a:prstGeom prst="rect">
            <a:avLst/>
          </a:prstGeom>
          <a:noFill/>
          <a:ln>
            <a:noFill/>
          </a:ln>
        </p:spPr>
      </p:pic>
      <p:sp>
        <p:nvSpPr>
          <p:cNvPr id="624" name="Shape 624"/>
          <p:cNvSpPr txBox="1"/>
          <p:nvPr/>
        </p:nvSpPr>
        <p:spPr>
          <a:xfrm>
            <a:off x="1879312" y="1981552"/>
            <a:ext cx="782400" cy="293400"/>
          </a:xfrm>
          <a:prstGeom prst="rect">
            <a:avLst/>
          </a:prstGeom>
          <a:noFill/>
          <a:ln>
            <a:noFill/>
          </a:ln>
        </p:spPr>
        <p:txBody>
          <a:bodyPr wrap="square" lIns="91425" tIns="91425" rIns="91425" bIns="91425" anchor="t" anchorCtr="0">
            <a:noAutofit/>
          </a:bodyPr>
          <a:lstStyle/>
          <a:p>
            <a:pPr lvl="0" rtl="0">
              <a:spcBef>
                <a:spcPts val="0"/>
              </a:spcBef>
              <a:buNone/>
            </a:pPr>
            <a:r>
              <a:rPr lang="en-US" sz="1100" b="1">
                <a:solidFill>
                  <a:srgbClr val="B7B7B7"/>
                </a:solidFill>
              </a:rPr>
              <a:t>Picture</a:t>
            </a:r>
          </a:p>
        </p:txBody>
      </p:sp>
      <p:sp>
        <p:nvSpPr>
          <p:cNvPr id="625" name="Shape 625"/>
          <p:cNvSpPr txBox="1"/>
          <p:nvPr/>
        </p:nvSpPr>
        <p:spPr>
          <a:xfrm>
            <a:off x="6478800" y="1827875"/>
            <a:ext cx="1125600" cy="345300"/>
          </a:xfrm>
          <a:prstGeom prst="rect">
            <a:avLst/>
          </a:prstGeom>
          <a:noFill/>
          <a:ln>
            <a:noFill/>
          </a:ln>
        </p:spPr>
        <p:txBody>
          <a:bodyPr wrap="square" lIns="91425" tIns="91425" rIns="91425" bIns="91425" anchor="t" anchorCtr="0">
            <a:noAutofit/>
          </a:bodyPr>
          <a:lstStyle/>
          <a:p>
            <a:pPr lvl="0" rtl="0">
              <a:spcBef>
                <a:spcPts val="0"/>
              </a:spcBef>
              <a:buNone/>
            </a:pPr>
            <a:r>
              <a:rPr lang="en-US" sz="1100" b="1">
                <a:solidFill>
                  <a:srgbClr val="B7B7B7"/>
                </a:solidFill>
              </a:rPr>
              <a:t>Word Cloud</a:t>
            </a:r>
          </a:p>
        </p:txBody>
      </p:sp>
      <p:sp>
        <p:nvSpPr>
          <p:cNvPr id="626" name="Shape 626"/>
          <p:cNvSpPr txBox="1"/>
          <p:nvPr/>
        </p:nvSpPr>
        <p:spPr>
          <a:xfrm>
            <a:off x="403375" y="1437275"/>
            <a:ext cx="3893100" cy="390600"/>
          </a:xfrm>
          <a:prstGeom prst="rect">
            <a:avLst/>
          </a:prstGeom>
          <a:noFill/>
          <a:ln>
            <a:noFill/>
          </a:ln>
        </p:spPr>
        <p:txBody>
          <a:bodyPr wrap="square" lIns="0" tIns="0" rIns="0" bIns="0" anchor="b" anchorCtr="0">
            <a:noAutofit/>
          </a:bodyPr>
          <a:lstStyle/>
          <a:p>
            <a:pPr lvl="0" rtl="0">
              <a:lnSpc>
                <a:spcPct val="80000"/>
              </a:lnSpc>
              <a:spcBef>
                <a:spcPts val="0"/>
              </a:spcBef>
              <a:buClr>
                <a:schemeClr val="dk1"/>
              </a:buClr>
              <a:buFont typeface="Arial"/>
              <a:buNone/>
            </a:pPr>
            <a:r>
              <a:rPr lang="en-US" b="1">
                <a:solidFill>
                  <a:srgbClr val="9FC5E8"/>
                </a:solidFill>
              </a:rPr>
              <a:t>Story:</a:t>
            </a:r>
            <a:r>
              <a:rPr lang="en-US" b="1">
                <a:solidFill>
                  <a:schemeClr val="dk1"/>
                </a:solidFill>
              </a:rPr>
              <a:t> </a:t>
            </a:r>
            <a:r>
              <a:rPr lang="en-US" b="1">
                <a:solidFill>
                  <a:srgbClr val="CCCCCC"/>
                </a:solidFill>
              </a:rPr>
              <a:t>To inform by example, to demonstrate your point,</a:t>
            </a:r>
            <a:r>
              <a:rPr lang="en-US" b="1">
                <a:solidFill>
                  <a:srgbClr val="9FC5E8"/>
                </a:solidFill>
              </a:rPr>
              <a:t> prove that it’s believable</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633" name="Shape 633"/>
          <p:cNvSpPr txBox="1"/>
          <p:nvPr/>
        </p:nvSpPr>
        <p:spPr>
          <a:xfrm>
            <a:off x="436050" y="135225"/>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666666"/>
                </a:solidFill>
              </a:rPr>
              <a:t>Depicting Trends</a:t>
            </a:r>
          </a:p>
        </p:txBody>
      </p:sp>
      <p:pic>
        <p:nvPicPr>
          <p:cNvPr id="634" name="Shape 634" descr="Screen Shot 2017-09-21 at 11.49.38 PM.png"/>
          <p:cNvPicPr preferRelativeResize="0"/>
          <p:nvPr/>
        </p:nvPicPr>
        <p:blipFill>
          <a:blip r:embed="rId3">
            <a:alphaModFix/>
          </a:blip>
          <a:stretch>
            <a:fillRect/>
          </a:stretch>
        </p:blipFill>
        <p:spPr>
          <a:xfrm>
            <a:off x="6652300" y="2909125"/>
            <a:ext cx="2323675" cy="2122751"/>
          </a:xfrm>
          <a:prstGeom prst="rect">
            <a:avLst/>
          </a:prstGeom>
          <a:noFill/>
          <a:ln>
            <a:noFill/>
          </a:ln>
        </p:spPr>
      </p:pic>
      <p:sp>
        <p:nvSpPr>
          <p:cNvPr id="635" name="Shape 635"/>
          <p:cNvSpPr txBox="1"/>
          <p:nvPr/>
        </p:nvSpPr>
        <p:spPr>
          <a:xfrm>
            <a:off x="7338195" y="2509525"/>
            <a:ext cx="9519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Area Graph</a:t>
            </a:r>
          </a:p>
        </p:txBody>
      </p:sp>
      <p:pic>
        <p:nvPicPr>
          <p:cNvPr id="636" name="Shape 636" descr="Screen Shot 2017-09-21 at 11.48.49 PM.png"/>
          <p:cNvPicPr preferRelativeResize="0"/>
          <p:nvPr/>
        </p:nvPicPr>
        <p:blipFill>
          <a:blip r:embed="rId4">
            <a:alphaModFix/>
          </a:blip>
          <a:stretch>
            <a:fillRect/>
          </a:stretch>
        </p:blipFill>
        <p:spPr>
          <a:xfrm>
            <a:off x="3683575" y="3077100"/>
            <a:ext cx="3064148" cy="1684675"/>
          </a:xfrm>
          <a:prstGeom prst="rect">
            <a:avLst/>
          </a:prstGeom>
          <a:noFill/>
          <a:ln>
            <a:noFill/>
          </a:ln>
        </p:spPr>
      </p:pic>
      <p:sp>
        <p:nvSpPr>
          <p:cNvPr id="637" name="Shape 637"/>
          <p:cNvSpPr txBox="1"/>
          <p:nvPr/>
        </p:nvSpPr>
        <p:spPr>
          <a:xfrm>
            <a:off x="4471488" y="2618788"/>
            <a:ext cx="14883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Deviation Bar Chart</a:t>
            </a:r>
          </a:p>
        </p:txBody>
      </p:sp>
      <p:pic>
        <p:nvPicPr>
          <p:cNvPr id="638" name="Shape 638" descr="Screen Shot 2017-09-21 at 11.48.06 PM.png"/>
          <p:cNvPicPr preferRelativeResize="0"/>
          <p:nvPr/>
        </p:nvPicPr>
        <p:blipFill>
          <a:blip r:embed="rId5">
            <a:alphaModFix/>
          </a:blip>
          <a:stretch>
            <a:fillRect/>
          </a:stretch>
        </p:blipFill>
        <p:spPr>
          <a:xfrm>
            <a:off x="436050" y="3077088"/>
            <a:ext cx="3247525" cy="1786801"/>
          </a:xfrm>
          <a:prstGeom prst="rect">
            <a:avLst/>
          </a:prstGeom>
          <a:noFill/>
          <a:ln>
            <a:noFill/>
          </a:ln>
        </p:spPr>
      </p:pic>
      <p:sp>
        <p:nvSpPr>
          <p:cNvPr id="639" name="Shape 639"/>
          <p:cNvSpPr txBox="1"/>
          <p:nvPr/>
        </p:nvSpPr>
        <p:spPr>
          <a:xfrm>
            <a:off x="1419225" y="2618800"/>
            <a:ext cx="13845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Sankey Diagram</a:t>
            </a:r>
          </a:p>
        </p:txBody>
      </p:sp>
      <p:sp>
        <p:nvSpPr>
          <p:cNvPr id="640" name="Shape 640"/>
          <p:cNvSpPr txBox="1"/>
          <p:nvPr/>
        </p:nvSpPr>
        <p:spPr>
          <a:xfrm>
            <a:off x="436050" y="1837150"/>
            <a:ext cx="2841600" cy="220800"/>
          </a:xfrm>
          <a:prstGeom prst="rect">
            <a:avLst/>
          </a:prstGeom>
          <a:noFill/>
          <a:ln>
            <a:noFill/>
          </a:ln>
        </p:spPr>
        <p:txBody>
          <a:bodyPr wrap="square" lIns="0" tIns="0" rIns="0" bIns="0" anchor="b" anchorCtr="0">
            <a:noAutofit/>
          </a:bodyPr>
          <a:lstStyle/>
          <a:p>
            <a:pPr lvl="0" rtl="0">
              <a:lnSpc>
                <a:spcPct val="80000"/>
              </a:lnSpc>
              <a:spcBef>
                <a:spcPts val="0"/>
              </a:spcBef>
              <a:buClr>
                <a:schemeClr val="dk1"/>
              </a:buClr>
              <a:buFont typeface="Arial"/>
              <a:buNone/>
            </a:pPr>
            <a:r>
              <a:rPr lang="en-US" b="1">
                <a:solidFill>
                  <a:schemeClr val="accent2"/>
                </a:solidFill>
              </a:rPr>
              <a:t>Story:</a:t>
            </a:r>
            <a:r>
              <a:rPr lang="en-US" b="1">
                <a:solidFill>
                  <a:schemeClr val="dk1"/>
                </a:solidFill>
              </a:rPr>
              <a:t> </a:t>
            </a:r>
            <a:r>
              <a:rPr lang="en-US" b="1">
                <a:solidFill>
                  <a:srgbClr val="666666"/>
                </a:solidFill>
              </a:rPr>
              <a:t>To point out the unknown</a:t>
            </a:r>
          </a:p>
        </p:txBody>
      </p:sp>
      <p:sp>
        <p:nvSpPr>
          <p:cNvPr id="641" name="Shape 641"/>
          <p:cNvSpPr txBox="1"/>
          <p:nvPr/>
        </p:nvSpPr>
        <p:spPr>
          <a:xfrm>
            <a:off x="5753450" y="1579925"/>
            <a:ext cx="1649100" cy="4608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lines, bars, slopes etc..</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sldNum" idx="12"/>
          </p:nvPr>
        </p:nvSpPr>
        <p:spPr>
          <a:xfrm>
            <a:off x="8618579" y="4629150"/>
            <a:ext cx="228600" cy="179400"/>
          </a:xfrm>
          <a:prstGeom prst="rect">
            <a:avLst/>
          </a:prstGeom>
        </p:spPr>
        <p:txBody>
          <a:bodyPr wrap="square" lIns="0" tIns="0" rIns="0" bIns="0" anchor="b" anchorCtr="0">
            <a:noAutofit/>
          </a:bodyPr>
          <a:lstStyle/>
          <a:p>
            <a:pPr lvl="0" rtl="0">
              <a:spcBef>
                <a:spcPts val="0"/>
              </a:spcBef>
              <a:buNone/>
            </a:pPr>
            <a:fld id="{00000000-1234-1234-1234-123412341234}" type="slidenum">
              <a:rPr lang="en-US"/>
              <a:t>25</a:t>
            </a:fld>
            <a:endParaRPr lang="en-US"/>
          </a:p>
        </p:txBody>
      </p:sp>
      <p:sp>
        <p:nvSpPr>
          <p:cNvPr id="648" name="Shape 648"/>
          <p:cNvSpPr txBox="1">
            <a:spLocks noGrp="1"/>
          </p:cNvSpPr>
          <p:nvPr>
            <p:ph type="body" idx="1"/>
          </p:nvPr>
        </p:nvSpPr>
        <p:spPr>
          <a:xfrm>
            <a:off x="-1" y="4922607"/>
            <a:ext cx="4503000" cy="220800"/>
          </a:xfrm>
          <a:prstGeom prst="rect">
            <a:avLst/>
          </a:prstGeom>
        </p:spPr>
        <p:txBody>
          <a:bodyPr wrap="square" lIns="91425" tIns="91425" rIns="91425" bIns="91425" anchor="b" anchorCtr="0">
            <a:noAutofit/>
          </a:bodyPr>
          <a:lstStyle/>
          <a:p>
            <a:pPr lvl="0" rtl="0">
              <a:spcBef>
                <a:spcPts val="0"/>
              </a:spcBef>
              <a:buNone/>
            </a:pPr>
            <a:endParaRPr/>
          </a:p>
        </p:txBody>
      </p:sp>
      <p:sp>
        <p:nvSpPr>
          <p:cNvPr id="649" name="Shape 649"/>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666666"/>
                </a:solidFill>
              </a:rPr>
              <a:t>chart chooser cheatsheet</a:t>
            </a:r>
          </a:p>
        </p:txBody>
      </p:sp>
      <p:sp>
        <p:nvSpPr>
          <p:cNvPr id="650" name="Shape 650"/>
          <p:cNvSpPr txBox="1"/>
          <p:nvPr/>
        </p:nvSpPr>
        <p:spPr>
          <a:xfrm>
            <a:off x="436050" y="1461225"/>
            <a:ext cx="8271900" cy="7422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Font typeface="Arial"/>
              <a:buNone/>
            </a:pPr>
            <a:r>
              <a:rPr lang="en-US" b="1">
                <a:solidFill>
                  <a:srgbClr val="434343"/>
                </a:solidFill>
              </a:rPr>
              <a:t>No</a:t>
            </a:r>
            <a:r>
              <a:rPr lang="en-US" b="1">
                <a:solidFill>
                  <a:schemeClr val="accent2"/>
                </a:solidFill>
              </a:rPr>
              <a:t> catch-all</a:t>
            </a:r>
            <a:r>
              <a:rPr lang="en-US" b="1">
                <a:solidFill>
                  <a:srgbClr val="434343"/>
                </a:solidFill>
              </a:rPr>
              <a:t> visual</a:t>
            </a:r>
          </a:p>
          <a:p>
            <a:pPr marL="0" marR="0" lvl="0" indent="0" algn="l" rtl="0">
              <a:lnSpc>
                <a:spcPct val="80000"/>
              </a:lnSpc>
              <a:spcBef>
                <a:spcPts val="0"/>
              </a:spcBef>
              <a:buClr>
                <a:schemeClr val="dk1"/>
              </a:buClr>
              <a:buFont typeface="Arial"/>
              <a:buNone/>
            </a:pPr>
            <a:endParaRPr sz="1800" b="1"/>
          </a:p>
        </p:txBody>
      </p:sp>
      <p:sp>
        <p:nvSpPr>
          <p:cNvPr id="651" name="Shape 651"/>
          <p:cNvSpPr txBox="1"/>
          <p:nvPr/>
        </p:nvSpPr>
        <p:spPr>
          <a:xfrm>
            <a:off x="7799225" y="2361725"/>
            <a:ext cx="4395600" cy="512700"/>
          </a:xfrm>
          <a:prstGeom prst="rect">
            <a:avLst/>
          </a:prstGeom>
          <a:noFill/>
          <a:ln>
            <a:noFill/>
          </a:ln>
        </p:spPr>
        <p:txBody>
          <a:bodyPr wrap="square" lIns="91425" tIns="91425" rIns="91425" bIns="91425" anchor="t" anchorCtr="0">
            <a:noAutofit/>
          </a:bodyPr>
          <a:lstStyle/>
          <a:p>
            <a:pPr lvl="0">
              <a:spcBef>
                <a:spcPts val="0"/>
              </a:spcBef>
              <a:buNone/>
            </a:pPr>
            <a:endParaRPr/>
          </a:p>
        </p:txBody>
      </p:sp>
      <p:pic>
        <p:nvPicPr>
          <p:cNvPr id="652" name="Shape 652" descr="Screen Shot 2017-09-21 at 8.15.20 AM.png"/>
          <p:cNvPicPr preferRelativeResize="0"/>
          <p:nvPr/>
        </p:nvPicPr>
        <p:blipFill>
          <a:blip r:embed="rId3">
            <a:alphaModFix/>
          </a:blip>
          <a:stretch>
            <a:fillRect/>
          </a:stretch>
        </p:blipFill>
        <p:spPr>
          <a:xfrm>
            <a:off x="1467600" y="4195853"/>
            <a:ext cx="7523773" cy="866297"/>
          </a:xfrm>
          <a:prstGeom prst="rect">
            <a:avLst/>
          </a:prstGeom>
          <a:noFill/>
          <a:ln>
            <a:noFill/>
          </a:ln>
        </p:spPr>
      </p:pic>
      <p:pic>
        <p:nvPicPr>
          <p:cNvPr id="653" name="Shape 653" descr="Screen Shot 2017-09-21 at 8.15.13 AM.png"/>
          <p:cNvPicPr preferRelativeResize="0"/>
          <p:nvPr/>
        </p:nvPicPr>
        <p:blipFill>
          <a:blip r:embed="rId4">
            <a:alphaModFix/>
          </a:blip>
          <a:stretch>
            <a:fillRect/>
          </a:stretch>
        </p:blipFill>
        <p:spPr>
          <a:xfrm>
            <a:off x="1421825" y="3253550"/>
            <a:ext cx="7086360" cy="942300"/>
          </a:xfrm>
          <a:prstGeom prst="rect">
            <a:avLst/>
          </a:prstGeom>
          <a:noFill/>
          <a:ln>
            <a:noFill/>
          </a:ln>
        </p:spPr>
      </p:pic>
      <p:pic>
        <p:nvPicPr>
          <p:cNvPr id="654" name="Shape 654" descr="Screen Shot 2017-09-21 at 8.14.53 AM.png"/>
          <p:cNvPicPr preferRelativeResize="0"/>
          <p:nvPr/>
        </p:nvPicPr>
        <p:blipFill>
          <a:blip r:embed="rId5">
            <a:alphaModFix/>
          </a:blip>
          <a:stretch>
            <a:fillRect/>
          </a:stretch>
        </p:blipFill>
        <p:spPr>
          <a:xfrm>
            <a:off x="1536300" y="2203413"/>
            <a:ext cx="6543476" cy="10905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661" name="Shape 661"/>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80000"/>
              </a:lnSpc>
              <a:spcBef>
                <a:spcPts val="0"/>
              </a:spcBef>
              <a:buClr>
                <a:schemeClr val="dk1"/>
              </a:buClr>
              <a:buSzPct val="25000"/>
              <a:buFont typeface="Arial"/>
              <a:buNone/>
            </a:pPr>
            <a:r>
              <a:rPr lang="en-US" sz="1800" b="1">
                <a:solidFill>
                  <a:srgbClr val="666666"/>
                </a:solidFill>
              </a:rPr>
              <a:t>Things to Avoid</a:t>
            </a:r>
          </a:p>
        </p:txBody>
      </p:sp>
      <p:sp>
        <p:nvSpPr>
          <p:cNvPr id="662" name="Shape 662"/>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26</a:t>
            </a:fld>
            <a:endParaRPr lang="en-US" sz="750" b="1">
              <a:solidFill>
                <a:schemeClr val="dk1"/>
              </a:solidFill>
              <a:latin typeface="Arial"/>
              <a:ea typeface="Arial"/>
              <a:cs typeface="Arial"/>
              <a:sym typeface="Arial"/>
            </a:endParaRPr>
          </a:p>
        </p:txBody>
      </p:sp>
      <p:pic>
        <p:nvPicPr>
          <p:cNvPr id="663" name="Shape 663" descr="Screen Shot 2017-09-20 at 8.12.15 PM.png"/>
          <p:cNvPicPr preferRelativeResize="0"/>
          <p:nvPr/>
        </p:nvPicPr>
        <p:blipFill>
          <a:blip r:embed="rId3">
            <a:alphaModFix/>
          </a:blip>
          <a:stretch>
            <a:fillRect/>
          </a:stretch>
        </p:blipFill>
        <p:spPr>
          <a:xfrm>
            <a:off x="3209450" y="1906479"/>
            <a:ext cx="5934549" cy="3237020"/>
          </a:xfrm>
          <a:prstGeom prst="rect">
            <a:avLst/>
          </a:prstGeom>
          <a:noFill/>
          <a:ln>
            <a:noFill/>
          </a:ln>
        </p:spPr>
      </p:pic>
      <p:sp>
        <p:nvSpPr>
          <p:cNvPr id="664" name="Shape 664"/>
          <p:cNvSpPr txBox="1"/>
          <p:nvPr/>
        </p:nvSpPr>
        <p:spPr>
          <a:xfrm>
            <a:off x="302500" y="2621773"/>
            <a:ext cx="2665800" cy="8970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1800" b="1">
                <a:solidFill>
                  <a:srgbClr val="434343"/>
                </a:solidFill>
              </a:rPr>
              <a:t>Which Supplier has the </a:t>
            </a:r>
            <a:r>
              <a:rPr lang="en-US" sz="1800" b="1">
                <a:solidFill>
                  <a:schemeClr val="accent2"/>
                </a:solidFill>
              </a:rPr>
              <a:t>greatest</a:t>
            </a:r>
            <a:r>
              <a:rPr lang="en-US" sz="1800" b="1">
                <a:solidFill>
                  <a:srgbClr val="434343"/>
                </a:solidFill>
              </a:rPr>
              <a:t> share of the market?</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671" name="Shape 671"/>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666666"/>
                </a:solidFill>
              </a:rPr>
              <a:t>Humans have limitations</a:t>
            </a:r>
          </a:p>
        </p:txBody>
      </p:sp>
      <p:sp>
        <p:nvSpPr>
          <p:cNvPr id="672" name="Shape 672"/>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27</a:t>
            </a:fld>
            <a:endParaRPr lang="en-US" sz="750" b="1">
              <a:solidFill>
                <a:schemeClr val="dk1"/>
              </a:solidFill>
              <a:latin typeface="Arial"/>
              <a:ea typeface="Arial"/>
              <a:cs typeface="Arial"/>
              <a:sym typeface="Arial"/>
            </a:endParaRPr>
          </a:p>
        </p:txBody>
      </p:sp>
      <p:sp>
        <p:nvSpPr>
          <p:cNvPr id="673" name="Shape 673"/>
          <p:cNvSpPr txBox="1"/>
          <p:nvPr/>
        </p:nvSpPr>
        <p:spPr>
          <a:xfrm>
            <a:off x="436050" y="1445943"/>
            <a:ext cx="2665800" cy="15381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Font typeface="Arial"/>
              <a:buNone/>
            </a:pPr>
            <a:r>
              <a:rPr lang="en-US" b="1">
                <a:solidFill>
                  <a:schemeClr val="accent2"/>
                </a:solidFill>
              </a:rPr>
              <a:t>Avoid</a:t>
            </a:r>
          </a:p>
          <a:p>
            <a:pPr marL="457200" marR="0" lvl="0" indent="-228600" algn="l" rtl="0">
              <a:lnSpc>
                <a:spcPct val="80000"/>
              </a:lnSpc>
              <a:spcBef>
                <a:spcPts val="0"/>
              </a:spcBef>
              <a:buClr>
                <a:srgbClr val="666666"/>
              </a:buClr>
              <a:buChar char="●"/>
            </a:pPr>
            <a:r>
              <a:rPr lang="en-US" b="1">
                <a:solidFill>
                  <a:srgbClr val="666666"/>
                </a:solidFill>
              </a:rPr>
              <a:t>3D</a:t>
            </a:r>
          </a:p>
          <a:p>
            <a:pPr marL="457200" marR="0" lvl="0" indent="-228600" algn="l" rtl="0">
              <a:lnSpc>
                <a:spcPct val="80000"/>
              </a:lnSpc>
              <a:spcBef>
                <a:spcPts val="0"/>
              </a:spcBef>
              <a:buClr>
                <a:srgbClr val="666666"/>
              </a:buClr>
              <a:buChar char="●"/>
            </a:pPr>
            <a:r>
              <a:rPr lang="en-US" b="1">
                <a:solidFill>
                  <a:srgbClr val="666666"/>
                </a:solidFill>
              </a:rPr>
              <a:t>Pie Charts</a:t>
            </a:r>
          </a:p>
          <a:p>
            <a:pPr marL="457200" marR="0" lvl="0" indent="-228600" algn="l" rtl="0">
              <a:lnSpc>
                <a:spcPct val="80000"/>
              </a:lnSpc>
              <a:spcBef>
                <a:spcPts val="0"/>
              </a:spcBef>
              <a:buClr>
                <a:srgbClr val="666666"/>
              </a:buClr>
              <a:buChar char="●"/>
            </a:pPr>
            <a:r>
              <a:rPr lang="en-US" b="1">
                <a:solidFill>
                  <a:srgbClr val="666666"/>
                </a:solidFill>
              </a:rPr>
              <a:t>Donuts</a:t>
            </a:r>
          </a:p>
          <a:p>
            <a:pPr marL="457200" marR="0" lvl="0" indent="-228600" algn="l" rtl="0">
              <a:lnSpc>
                <a:spcPct val="80000"/>
              </a:lnSpc>
              <a:spcBef>
                <a:spcPts val="0"/>
              </a:spcBef>
              <a:buClr>
                <a:srgbClr val="666666"/>
              </a:buClr>
              <a:buChar char="●"/>
            </a:pPr>
            <a:r>
              <a:rPr lang="en-US" b="1">
                <a:solidFill>
                  <a:srgbClr val="666666"/>
                </a:solidFill>
              </a:rPr>
              <a:t>Double Axis Charts</a:t>
            </a:r>
          </a:p>
        </p:txBody>
      </p:sp>
      <p:pic>
        <p:nvPicPr>
          <p:cNvPr id="674" name="Shape 674" descr="Screen Shot 2017-09-20 at 8.12.27 PM.png"/>
          <p:cNvPicPr preferRelativeResize="0"/>
          <p:nvPr/>
        </p:nvPicPr>
        <p:blipFill>
          <a:blip r:embed="rId3">
            <a:alphaModFix/>
          </a:blip>
          <a:stretch>
            <a:fillRect/>
          </a:stretch>
        </p:blipFill>
        <p:spPr>
          <a:xfrm>
            <a:off x="3449465" y="1759699"/>
            <a:ext cx="5694534" cy="3383700"/>
          </a:xfrm>
          <a:prstGeom prst="rect">
            <a:avLst/>
          </a:prstGeom>
          <a:noFill/>
          <a:ln>
            <a:noFill/>
          </a:ln>
        </p:spPr>
      </p:pic>
      <p:sp>
        <p:nvSpPr>
          <p:cNvPr id="675" name="Shape 675"/>
          <p:cNvSpPr txBox="1"/>
          <p:nvPr/>
        </p:nvSpPr>
        <p:spPr>
          <a:xfrm>
            <a:off x="358450" y="3300350"/>
            <a:ext cx="2949600" cy="1218000"/>
          </a:xfrm>
          <a:prstGeom prst="rect">
            <a:avLst/>
          </a:prstGeom>
          <a:noFill/>
          <a:ln>
            <a:noFill/>
          </a:ln>
        </p:spPr>
        <p:txBody>
          <a:bodyPr wrap="square" lIns="91425" tIns="91425" rIns="91425" bIns="91425" anchor="ctr" anchorCtr="0">
            <a:noAutofit/>
          </a:bodyPr>
          <a:lstStyle/>
          <a:p>
            <a:pPr lvl="0" rtl="0">
              <a:lnSpc>
                <a:spcPct val="80000"/>
              </a:lnSpc>
              <a:spcBef>
                <a:spcPts val="0"/>
              </a:spcBef>
              <a:buNone/>
            </a:pPr>
            <a:r>
              <a:rPr lang="en-US" b="1">
                <a:solidFill>
                  <a:schemeClr val="accent2"/>
                </a:solidFill>
              </a:rPr>
              <a:t>Issues</a:t>
            </a:r>
          </a:p>
          <a:p>
            <a:pPr marL="457200" lvl="0" indent="-228600" rtl="0">
              <a:lnSpc>
                <a:spcPct val="80000"/>
              </a:lnSpc>
              <a:spcBef>
                <a:spcPts val="0"/>
              </a:spcBef>
              <a:buClr>
                <a:srgbClr val="666666"/>
              </a:buClr>
              <a:buChar char="●"/>
            </a:pPr>
            <a:r>
              <a:rPr lang="en-US" b="1">
                <a:solidFill>
                  <a:srgbClr val="666666"/>
                </a:solidFill>
              </a:rPr>
              <a:t>Volume</a:t>
            </a:r>
          </a:p>
          <a:p>
            <a:pPr marL="457200" lvl="0" indent="-228600" rtl="0">
              <a:lnSpc>
                <a:spcPct val="80000"/>
              </a:lnSpc>
              <a:spcBef>
                <a:spcPts val="0"/>
              </a:spcBef>
              <a:buClr>
                <a:srgbClr val="666666"/>
              </a:buClr>
              <a:buChar char="●"/>
            </a:pPr>
            <a:r>
              <a:rPr lang="en-US" b="1">
                <a:solidFill>
                  <a:srgbClr val="666666"/>
                </a:solidFill>
              </a:rPr>
              <a:t>Area</a:t>
            </a:r>
          </a:p>
          <a:p>
            <a:pPr marL="457200" lvl="0" indent="-228600" rtl="0">
              <a:lnSpc>
                <a:spcPct val="80000"/>
              </a:lnSpc>
              <a:spcBef>
                <a:spcPts val="0"/>
              </a:spcBef>
              <a:buClr>
                <a:srgbClr val="666666"/>
              </a:buClr>
              <a:buChar char="●"/>
            </a:pPr>
            <a:r>
              <a:rPr lang="en-US" b="1">
                <a:solidFill>
                  <a:srgbClr val="666666"/>
                </a:solidFill>
              </a:rPr>
              <a:t>Length &amp; Curvature</a:t>
            </a:r>
          </a:p>
          <a:p>
            <a:pPr marL="457200" lvl="0" indent="-228600" rtl="0">
              <a:lnSpc>
                <a:spcPct val="80000"/>
              </a:lnSpc>
              <a:spcBef>
                <a:spcPts val="0"/>
              </a:spcBef>
              <a:buClr>
                <a:srgbClr val="666666"/>
              </a:buClr>
              <a:buChar char="●"/>
            </a:pPr>
            <a:r>
              <a:rPr lang="en-US" b="1">
                <a:solidFill>
                  <a:srgbClr val="666666"/>
                </a:solidFill>
              </a:rPr>
              <a:t>Clutter</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682" name="Shape 682"/>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Choosing an </a:t>
            </a:r>
            <a:r>
              <a:rPr lang="en-US" sz="4000" b="1">
                <a:solidFill>
                  <a:schemeClr val="accent2"/>
                </a:solidFill>
              </a:rPr>
              <a:t>Effective Visual</a:t>
            </a:r>
          </a:p>
          <a:p>
            <a:pPr lvl="0" algn="ctr" rtl="0">
              <a:lnSpc>
                <a:spcPct val="115000"/>
              </a:lnSpc>
              <a:spcBef>
                <a:spcPts val="0"/>
              </a:spcBef>
              <a:buClr>
                <a:schemeClr val="dk1"/>
              </a:buClr>
              <a:buSzPct val="25000"/>
              <a:buFont typeface="Arial"/>
              <a:buNone/>
            </a:pPr>
            <a:r>
              <a:rPr lang="en-US" sz="1800" b="1">
                <a:solidFill>
                  <a:srgbClr val="666666"/>
                </a:solidFill>
              </a:rPr>
              <a:t>The Storytelling Process</a:t>
            </a:r>
          </a:p>
        </p:txBody>
      </p:sp>
      <p:sp>
        <p:nvSpPr>
          <p:cNvPr id="683" name="Shape 683"/>
          <p:cNvSpPr txBox="1"/>
          <p:nvPr/>
        </p:nvSpPr>
        <p:spPr>
          <a:xfrm>
            <a:off x="436050" y="1800002"/>
            <a:ext cx="2665800" cy="27255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2400" b="1">
                <a:solidFill>
                  <a:schemeClr val="accent2"/>
                </a:solidFill>
              </a:rPr>
              <a:t>Hard</a:t>
            </a:r>
            <a:r>
              <a:rPr lang="en-US" sz="2400" b="1">
                <a:solidFill>
                  <a:srgbClr val="666666"/>
                </a:solidFill>
              </a:rPr>
              <a:t> to read vertical text </a:t>
            </a:r>
          </a:p>
          <a:p>
            <a:pPr marL="0" marR="0" lvl="0" indent="0" algn="l" rtl="0">
              <a:lnSpc>
                <a:spcPct val="80000"/>
              </a:lnSpc>
              <a:spcBef>
                <a:spcPts val="0"/>
              </a:spcBef>
              <a:buClr>
                <a:schemeClr val="dk1"/>
              </a:buClr>
              <a:buFont typeface="Arial"/>
              <a:buNone/>
            </a:pPr>
            <a:endParaRPr sz="2400" b="1">
              <a:solidFill>
                <a:srgbClr val="666666"/>
              </a:solidFill>
            </a:endParaRPr>
          </a:p>
          <a:p>
            <a:pPr marL="0" marR="0" lvl="0" indent="0" algn="l" rtl="0">
              <a:lnSpc>
                <a:spcPct val="80000"/>
              </a:lnSpc>
              <a:spcBef>
                <a:spcPts val="0"/>
              </a:spcBef>
              <a:buClr>
                <a:schemeClr val="dk1"/>
              </a:buClr>
              <a:buSzPct val="25000"/>
              <a:buFont typeface="Arial"/>
              <a:buNone/>
            </a:pPr>
            <a:r>
              <a:rPr lang="en-US" sz="2400" b="1">
                <a:solidFill>
                  <a:schemeClr val="accent2"/>
                </a:solidFill>
              </a:rPr>
              <a:t>Hard </a:t>
            </a:r>
            <a:r>
              <a:rPr lang="en-US" sz="2400" b="1">
                <a:solidFill>
                  <a:srgbClr val="666666"/>
                </a:solidFill>
              </a:rPr>
              <a:t>to tell which axis means what</a:t>
            </a:r>
          </a:p>
          <a:p>
            <a:pPr marL="0" marR="0" lvl="0" indent="0" algn="l" rtl="0">
              <a:lnSpc>
                <a:spcPct val="80000"/>
              </a:lnSpc>
              <a:spcBef>
                <a:spcPts val="0"/>
              </a:spcBef>
              <a:buClr>
                <a:schemeClr val="dk1"/>
              </a:buClr>
              <a:buFont typeface="Arial"/>
              <a:buNone/>
            </a:pPr>
            <a:endParaRPr sz="2400" b="1">
              <a:solidFill>
                <a:schemeClr val="dk1"/>
              </a:solidFill>
            </a:endParaRPr>
          </a:p>
        </p:txBody>
      </p:sp>
      <p:pic>
        <p:nvPicPr>
          <p:cNvPr id="684" name="Shape 684" descr="Screen Shot 2017-09-20 at 8.19.45 PM.png"/>
          <p:cNvPicPr preferRelativeResize="0"/>
          <p:nvPr/>
        </p:nvPicPr>
        <p:blipFill>
          <a:blip r:embed="rId3">
            <a:alphaModFix/>
          </a:blip>
          <a:stretch>
            <a:fillRect/>
          </a:stretch>
        </p:blipFill>
        <p:spPr>
          <a:xfrm>
            <a:off x="3962275" y="1522750"/>
            <a:ext cx="4516101" cy="339985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691" name="Shape 691"/>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The Storytelling Process</a:t>
            </a:r>
          </a:p>
        </p:txBody>
      </p:sp>
      <p:sp>
        <p:nvSpPr>
          <p:cNvPr id="692" name="Shape 692"/>
          <p:cNvSpPr txBox="1"/>
          <p:nvPr/>
        </p:nvSpPr>
        <p:spPr>
          <a:xfrm>
            <a:off x="764675" y="2128700"/>
            <a:ext cx="5320800" cy="1967100"/>
          </a:xfrm>
          <a:prstGeom prst="rect">
            <a:avLst/>
          </a:prstGeom>
          <a:noFill/>
          <a:ln>
            <a:noFill/>
          </a:ln>
        </p:spPr>
        <p:txBody>
          <a:bodyPr wrap="square" lIns="0" tIns="0" rIns="0" bIns="0" anchor="b" anchorCtr="0">
            <a:noAutofit/>
          </a:bodyPr>
          <a:lstStyle/>
          <a:p>
            <a:pPr lvl="0" rtl="0">
              <a:spcBef>
                <a:spcPts val="0"/>
              </a:spcBef>
              <a:buNone/>
            </a:pPr>
            <a:r>
              <a:rPr lang="en-US" sz="1800" b="1" dirty="0">
                <a:solidFill>
                  <a:schemeClr val="accent2"/>
                </a:solidFill>
              </a:rPr>
              <a:t>Gestalt Principles</a:t>
            </a:r>
            <a:r>
              <a:rPr lang="en-US" sz="1800" b="1" dirty="0">
                <a:solidFill>
                  <a:srgbClr val="666666"/>
                </a:solidFill>
              </a:rPr>
              <a:t> of Visual Perception</a:t>
            </a:r>
          </a:p>
          <a:p>
            <a:pPr marL="457200" lvl="0" indent="-342900" rtl="0">
              <a:spcBef>
                <a:spcPts val="0"/>
              </a:spcBef>
              <a:buClr>
                <a:srgbClr val="666666"/>
              </a:buClr>
              <a:buSzPct val="100000"/>
              <a:buChar char="●"/>
            </a:pPr>
            <a:r>
              <a:rPr lang="en-US" sz="1800" b="1" dirty="0">
                <a:solidFill>
                  <a:srgbClr val="666666"/>
                </a:solidFill>
              </a:rPr>
              <a:t>    proximity</a:t>
            </a:r>
          </a:p>
          <a:p>
            <a:pPr marL="457200" lvl="0" indent="-342900" rtl="0">
              <a:spcBef>
                <a:spcPts val="0"/>
              </a:spcBef>
              <a:buClr>
                <a:srgbClr val="666666"/>
              </a:buClr>
              <a:buSzPct val="100000"/>
              <a:buChar char="●"/>
            </a:pPr>
            <a:r>
              <a:rPr lang="en-US" sz="1800" b="1" dirty="0">
                <a:solidFill>
                  <a:srgbClr val="666666"/>
                </a:solidFill>
              </a:rPr>
              <a:t>    similarity</a:t>
            </a:r>
          </a:p>
          <a:p>
            <a:pPr marL="457200" lvl="0" indent="-342900">
              <a:spcBef>
                <a:spcPts val="0"/>
              </a:spcBef>
              <a:buClr>
                <a:srgbClr val="666666"/>
              </a:buClr>
              <a:buSzPct val="100000"/>
              <a:buChar char="●"/>
            </a:pPr>
            <a:r>
              <a:rPr lang="en-US" sz="1800" b="1" dirty="0">
                <a:solidFill>
                  <a:srgbClr val="666666"/>
                </a:solidFill>
              </a:rPr>
              <a:t>    enclosure</a:t>
            </a:r>
          </a:p>
          <a:p>
            <a:pPr marL="457200" lvl="0" indent="-342900">
              <a:spcBef>
                <a:spcPts val="0"/>
              </a:spcBef>
              <a:buClr>
                <a:srgbClr val="666666"/>
              </a:buClr>
              <a:buSzPct val="100000"/>
              <a:buChar char="●"/>
            </a:pPr>
            <a:r>
              <a:rPr lang="en-US" sz="1800" b="1" dirty="0">
                <a:solidFill>
                  <a:srgbClr val="666666"/>
                </a:solidFill>
              </a:rPr>
              <a:t>    closure</a:t>
            </a:r>
          </a:p>
          <a:p>
            <a:pPr marL="457200" lvl="0" indent="-342900">
              <a:spcBef>
                <a:spcPts val="0"/>
              </a:spcBef>
              <a:buClr>
                <a:srgbClr val="666666"/>
              </a:buClr>
              <a:buSzPct val="100000"/>
              <a:buChar char="●"/>
            </a:pPr>
            <a:r>
              <a:rPr lang="en-US" sz="1800" b="1" dirty="0">
                <a:solidFill>
                  <a:srgbClr val="666666"/>
                </a:solidFill>
              </a:rPr>
              <a:t>    continuity</a:t>
            </a:r>
          </a:p>
          <a:p>
            <a:pPr marL="457200" lvl="0" indent="-342900" rtl="0">
              <a:spcBef>
                <a:spcPts val="0"/>
              </a:spcBef>
              <a:buClr>
                <a:srgbClr val="666666"/>
              </a:buClr>
              <a:buSzPct val="100000"/>
              <a:buChar char="●"/>
            </a:pPr>
            <a:r>
              <a:rPr lang="en-US" sz="1800" b="1" dirty="0">
                <a:solidFill>
                  <a:srgbClr val="666666"/>
                </a:solidFill>
              </a:rPr>
              <a:t>    connection</a:t>
            </a:r>
          </a:p>
        </p:txBody>
      </p:sp>
      <p:sp>
        <p:nvSpPr>
          <p:cNvPr id="693" name="Shape 693"/>
          <p:cNvSpPr txBox="1"/>
          <p:nvPr/>
        </p:nvSpPr>
        <p:spPr>
          <a:xfrm>
            <a:off x="764675" y="4212575"/>
            <a:ext cx="5320800" cy="362100"/>
          </a:xfrm>
          <a:prstGeom prst="rect">
            <a:avLst/>
          </a:prstGeom>
          <a:noFill/>
          <a:ln>
            <a:noFill/>
          </a:ln>
        </p:spPr>
        <p:txBody>
          <a:bodyPr wrap="square" lIns="0" tIns="0" rIns="0" bIns="0" anchor="b" anchorCtr="0">
            <a:noAutofit/>
          </a:bodyPr>
          <a:lstStyle/>
          <a:p>
            <a:pPr lvl="0" rtl="0">
              <a:spcBef>
                <a:spcPts val="0"/>
              </a:spcBef>
              <a:buNone/>
            </a:pPr>
            <a:r>
              <a:rPr lang="en-US" sz="1800" b="1">
                <a:solidFill>
                  <a:schemeClr val="accent2"/>
                </a:solidFill>
              </a:rPr>
              <a:t>Step by Step</a:t>
            </a:r>
            <a:r>
              <a:rPr lang="en-US" sz="1800" b="1">
                <a:solidFill>
                  <a:srgbClr val="666666"/>
                </a:solidFill>
              </a:rPr>
              <a:t> guide of removing clutter</a:t>
            </a:r>
          </a:p>
        </p:txBody>
      </p:sp>
      <p:sp>
        <p:nvSpPr>
          <p:cNvPr id="694" name="Shape 694"/>
          <p:cNvSpPr txBox="1"/>
          <p:nvPr/>
        </p:nvSpPr>
        <p:spPr>
          <a:xfrm>
            <a:off x="764675" y="1649825"/>
            <a:ext cx="5320800" cy="362100"/>
          </a:xfrm>
          <a:prstGeom prst="rect">
            <a:avLst/>
          </a:prstGeom>
          <a:noFill/>
          <a:ln>
            <a:noFill/>
          </a:ln>
        </p:spPr>
        <p:txBody>
          <a:bodyPr wrap="square" lIns="0" tIns="0" rIns="0" bIns="0" anchor="b" anchorCtr="0">
            <a:noAutofit/>
          </a:bodyPr>
          <a:lstStyle/>
          <a:p>
            <a:pPr lvl="0" rtl="0">
              <a:spcBef>
                <a:spcPts val="0"/>
              </a:spcBef>
              <a:buNone/>
            </a:pPr>
            <a:r>
              <a:rPr lang="en-US" sz="1800" b="1" dirty="0">
                <a:solidFill>
                  <a:schemeClr val="accent2"/>
                </a:solidFill>
              </a:rPr>
              <a:t>Cognitive </a:t>
            </a:r>
            <a:r>
              <a:rPr lang="en-US" sz="1800" b="1" dirty="0" smtClean="0">
                <a:solidFill>
                  <a:srgbClr val="666666"/>
                </a:solidFill>
              </a:rPr>
              <a:t>Load (later)</a:t>
            </a:r>
            <a:endParaRPr lang="en-US" sz="1800" b="1" dirty="0">
              <a:solidFill>
                <a:srgbClr val="666666"/>
              </a:solidFill>
            </a:endParaRPr>
          </a:p>
        </p:txBody>
      </p:sp>
      <p:sp>
        <p:nvSpPr>
          <p:cNvPr id="695" name="Shape 695"/>
          <p:cNvSpPr/>
          <p:nvPr/>
        </p:nvSpPr>
        <p:spPr>
          <a:xfrm>
            <a:off x="7140448"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696" name="Shape 696"/>
          <p:cNvGrpSpPr/>
          <p:nvPr/>
        </p:nvGrpSpPr>
        <p:grpSpPr>
          <a:xfrm rot="-2493359">
            <a:off x="8423632" y="4647557"/>
            <a:ext cx="74099" cy="82222"/>
            <a:chOff x="5833067" y="2493728"/>
            <a:chExt cx="183000" cy="183000"/>
          </a:xfrm>
        </p:grpSpPr>
        <p:sp>
          <p:nvSpPr>
            <p:cNvPr id="697" name="Shape 697"/>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698" name="Shape 698"/>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699" name="Shape 699"/>
          <p:cNvGrpSpPr/>
          <p:nvPr/>
        </p:nvGrpSpPr>
        <p:grpSpPr>
          <a:xfrm rot="8279631">
            <a:off x="7605685" y="3380923"/>
            <a:ext cx="74079" cy="82260"/>
            <a:chOff x="5833067" y="2493728"/>
            <a:chExt cx="183000" cy="183000"/>
          </a:xfrm>
        </p:grpSpPr>
        <p:sp>
          <p:nvSpPr>
            <p:cNvPr id="700" name="Shape 700"/>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701" name="Shape 701"/>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FFFFFF"/>
                </a:solidFill>
                <a:latin typeface="Arial"/>
                <a:ea typeface="Arial"/>
                <a:cs typeface="Arial"/>
                <a:sym typeface="Arial"/>
              </a:endParaRPr>
            </a:p>
          </p:txBody>
        </p:sp>
      </p:grpSp>
      <p:sp>
        <p:nvSpPr>
          <p:cNvPr id="702" name="Shape 702"/>
          <p:cNvSpPr/>
          <p:nvPr/>
        </p:nvSpPr>
        <p:spPr>
          <a:xfrm>
            <a:off x="7870613" y="3181676"/>
            <a:ext cx="360000" cy="3597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703" name="Shape 703"/>
          <p:cNvSpPr/>
          <p:nvPr/>
        </p:nvSpPr>
        <p:spPr>
          <a:xfrm>
            <a:off x="8599519" y="4280003"/>
            <a:ext cx="360000" cy="341400"/>
          </a:xfrm>
          <a:prstGeom prst="ellipse">
            <a:avLst/>
          </a:prstGeom>
          <a:solidFill>
            <a:schemeClr val="accent2"/>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704" name="Shape 704"/>
          <p:cNvSpPr/>
          <p:nvPr/>
        </p:nvSpPr>
        <p:spPr>
          <a:xfrm>
            <a:off x="8546582"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pic>
        <p:nvPicPr>
          <p:cNvPr id="705" name="Shape 705"/>
          <p:cNvPicPr preferRelativeResize="0"/>
          <p:nvPr/>
        </p:nvPicPr>
        <p:blipFill rotWithShape="1">
          <a:blip r:embed="rId3">
            <a:alphaModFix/>
          </a:blip>
          <a:srcRect/>
          <a:stretch/>
        </p:blipFill>
        <p:spPr>
          <a:xfrm>
            <a:off x="8640881" y="3614331"/>
            <a:ext cx="156600" cy="139200"/>
          </a:xfrm>
          <a:prstGeom prst="rect">
            <a:avLst/>
          </a:prstGeom>
          <a:noFill/>
          <a:ln>
            <a:noFill/>
          </a:ln>
        </p:spPr>
      </p:pic>
      <p:sp>
        <p:nvSpPr>
          <p:cNvPr id="706" name="Shape 706"/>
          <p:cNvSpPr/>
          <p:nvPr/>
        </p:nvSpPr>
        <p:spPr>
          <a:xfrm>
            <a:off x="7877216" y="4622260"/>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707" name="Shape 707"/>
          <p:cNvSpPr/>
          <p:nvPr/>
        </p:nvSpPr>
        <p:spPr>
          <a:xfrm>
            <a:off x="7199968" y="429155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708" name="Shape 708"/>
          <p:cNvGrpSpPr/>
          <p:nvPr/>
        </p:nvGrpSpPr>
        <p:grpSpPr>
          <a:xfrm rot="-8765390">
            <a:off x="8420357" y="3405759"/>
            <a:ext cx="80595" cy="82316"/>
            <a:chOff x="5833067" y="2493728"/>
            <a:chExt cx="183000" cy="183000"/>
          </a:xfrm>
        </p:grpSpPr>
        <p:sp>
          <p:nvSpPr>
            <p:cNvPr id="709" name="Shape 709"/>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710" name="Shape 710"/>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711" name="Shape 711"/>
          <p:cNvGrpSpPr/>
          <p:nvPr/>
        </p:nvGrpSpPr>
        <p:grpSpPr>
          <a:xfrm rot="1938841">
            <a:off x="7616125" y="4675168"/>
            <a:ext cx="74185" cy="82142"/>
            <a:chOff x="5833067" y="2493728"/>
            <a:chExt cx="183000" cy="183000"/>
          </a:xfrm>
        </p:grpSpPr>
        <p:sp>
          <p:nvSpPr>
            <p:cNvPr id="712" name="Shape 712"/>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713" name="Shape 713"/>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714" name="Shape 714"/>
          <p:cNvGrpSpPr/>
          <p:nvPr/>
        </p:nvGrpSpPr>
        <p:grpSpPr>
          <a:xfrm rot="-5400000">
            <a:off x="8825012" y="4033108"/>
            <a:ext cx="75231" cy="86632"/>
            <a:chOff x="5833067" y="2493728"/>
            <a:chExt cx="183000" cy="183000"/>
          </a:xfrm>
        </p:grpSpPr>
        <p:sp>
          <p:nvSpPr>
            <p:cNvPr id="715" name="Shape 715"/>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716" name="Shape 716"/>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pic>
        <p:nvPicPr>
          <p:cNvPr id="717" name="Shape 717"/>
          <p:cNvPicPr preferRelativeResize="0"/>
          <p:nvPr/>
        </p:nvPicPr>
        <p:blipFill rotWithShape="1">
          <a:blip r:embed="rId4">
            <a:alphaModFix/>
          </a:blip>
          <a:srcRect/>
          <a:stretch/>
        </p:blipFill>
        <p:spPr>
          <a:xfrm>
            <a:off x="7926076" y="3273975"/>
            <a:ext cx="249000" cy="174600"/>
          </a:xfrm>
          <a:prstGeom prst="rect">
            <a:avLst/>
          </a:prstGeom>
          <a:noFill/>
          <a:ln>
            <a:noFill/>
          </a:ln>
        </p:spPr>
      </p:pic>
      <p:pic>
        <p:nvPicPr>
          <p:cNvPr id="718" name="Shape 718"/>
          <p:cNvPicPr preferRelativeResize="0"/>
          <p:nvPr/>
        </p:nvPicPr>
        <p:blipFill rotWithShape="1">
          <a:blip r:embed="rId5">
            <a:alphaModFix/>
          </a:blip>
          <a:srcRect/>
          <a:stretch/>
        </p:blipFill>
        <p:spPr>
          <a:xfrm>
            <a:off x="7965151" y="4703300"/>
            <a:ext cx="181800" cy="180300"/>
          </a:xfrm>
          <a:prstGeom prst="rect">
            <a:avLst/>
          </a:prstGeom>
          <a:noFill/>
          <a:ln>
            <a:noFill/>
          </a:ln>
        </p:spPr>
      </p:pic>
      <p:pic>
        <p:nvPicPr>
          <p:cNvPr id="719" name="Shape 719"/>
          <p:cNvPicPr preferRelativeResize="0"/>
          <p:nvPr/>
        </p:nvPicPr>
        <p:blipFill rotWithShape="1">
          <a:blip r:embed="rId6">
            <a:alphaModFix/>
          </a:blip>
          <a:srcRect/>
          <a:stretch/>
        </p:blipFill>
        <p:spPr>
          <a:xfrm>
            <a:off x="7254250" y="3617979"/>
            <a:ext cx="131400" cy="162600"/>
          </a:xfrm>
          <a:prstGeom prst="rect">
            <a:avLst/>
          </a:prstGeom>
          <a:noFill/>
          <a:ln>
            <a:noFill/>
          </a:ln>
        </p:spPr>
      </p:pic>
      <p:pic>
        <p:nvPicPr>
          <p:cNvPr id="720" name="Shape 720"/>
          <p:cNvPicPr preferRelativeResize="0"/>
          <p:nvPr/>
        </p:nvPicPr>
        <p:blipFill rotWithShape="1">
          <a:blip r:embed="rId7">
            <a:alphaModFix/>
          </a:blip>
          <a:srcRect/>
          <a:stretch/>
        </p:blipFill>
        <p:spPr>
          <a:xfrm>
            <a:off x="8688335" y="4392823"/>
            <a:ext cx="156600" cy="139200"/>
          </a:xfrm>
          <a:prstGeom prst="rect">
            <a:avLst/>
          </a:prstGeom>
          <a:noFill/>
          <a:ln>
            <a:noFill/>
          </a:ln>
        </p:spPr>
      </p:pic>
      <p:pic>
        <p:nvPicPr>
          <p:cNvPr id="721" name="Shape 721"/>
          <p:cNvPicPr preferRelativeResize="0"/>
          <p:nvPr/>
        </p:nvPicPr>
        <p:blipFill rotWithShape="1">
          <a:blip r:embed="rId8">
            <a:alphaModFix/>
          </a:blip>
          <a:srcRect/>
          <a:stretch/>
        </p:blipFill>
        <p:spPr>
          <a:xfrm>
            <a:off x="7306103" y="4362041"/>
            <a:ext cx="147900" cy="201600"/>
          </a:xfrm>
          <a:prstGeom prst="rect">
            <a:avLst/>
          </a:prstGeom>
          <a:noFill/>
          <a:ln>
            <a:noFill/>
          </a:ln>
        </p:spPr>
      </p:pic>
      <p:grpSp>
        <p:nvGrpSpPr>
          <p:cNvPr id="722" name="Shape 722"/>
          <p:cNvGrpSpPr/>
          <p:nvPr/>
        </p:nvGrpSpPr>
        <p:grpSpPr>
          <a:xfrm rot="5127280">
            <a:off x="7212032" y="4042274"/>
            <a:ext cx="78975" cy="77391"/>
            <a:chOff x="5833067" y="2493728"/>
            <a:chExt cx="183000" cy="183000"/>
          </a:xfrm>
        </p:grpSpPr>
        <p:sp>
          <p:nvSpPr>
            <p:cNvPr id="723" name="Shape 723"/>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724" name="Shape 724"/>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282" name="Shape 282"/>
          <p:cNvSpPr txBox="1"/>
          <p:nvPr/>
        </p:nvSpPr>
        <p:spPr>
          <a:xfrm>
            <a:off x="488600" y="374550"/>
            <a:ext cx="3938100" cy="18162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4000" b="1">
                <a:solidFill>
                  <a:schemeClr val="dk1"/>
                </a:solidFill>
              </a:rPr>
              <a:t>Why is Data Visualization Important?</a:t>
            </a:r>
          </a:p>
        </p:txBody>
      </p:sp>
      <p:sp>
        <p:nvSpPr>
          <p:cNvPr id="283" name="Shape 283"/>
          <p:cNvSpPr txBox="1"/>
          <p:nvPr/>
        </p:nvSpPr>
        <p:spPr>
          <a:xfrm>
            <a:off x="488600" y="2198150"/>
            <a:ext cx="3312900" cy="2346300"/>
          </a:xfrm>
          <a:prstGeom prst="rect">
            <a:avLst/>
          </a:prstGeom>
          <a:noFill/>
          <a:ln>
            <a:noFill/>
          </a:ln>
        </p:spPr>
        <p:txBody>
          <a:bodyPr wrap="square" lIns="91425" tIns="45700" rIns="91425" bIns="45700" anchor="t" anchorCtr="0">
            <a:noAutofit/>
          </a:bodyPr>
          <a:lstStyle/>
          <a:p>
            <a:pPr lvl="0" rtl="0">
              <a:lnSpc>
                <a:spcPct val="115000"/>
              </a:lnSpc>
              <a:spcBef>
                <a:spcPts val="0"/>
              </a:spcBef>
              <a:buClr>
                <a:schemeClr val="dk1"/>
              </a:buClr>
              <a:buFont typeface="Arial"/>
              <a:buNone/>
            </a:pPr>
            <a:endParaRPr sz="1100">
              <a:solidFill>
                <a:schemeClr val="dk1"/>
              </a:solidFill>
            </a:endParaRPr>
          </a:p>
          <a:p>
            <a:pPr lvl="0" rtl="0">
              <a:lnSpc>
                <a:spcPct val="115000"/>
              </a:lnSpc>
              <a:spcBef>
                <a:spcPts val="0"/>
              </a:spcBef>
              <a:buNone/>
            </a:pPr>
            <a:r>
              <a:rPr lang="en-US" sz="1100" b="1">
                <a:solidFill>
                  <a:schemeClr val="dk1"/>
                </a:solidFill>
              </a:rPr>
              <a:t>Effective Data Visualization</a:t>
            </a:r>
          </a:p>
          <a:p>
            <a:pPr lvl="0" rtl="0">
              <a:lnSpc>
                <a:spcPct val="115000"/>
              </a:lnSpc>
              <a:spcBef>
                <a:spcPts val="0"/>
              </a:spcBef>
              <a:buNone/>
            </a:pPr>
            <a:r>
              <a:rPr lang="en-US" sz="1100">
                <a:solidFill>
                  <a:schemeClr val="dk1"/>
                </a:solidFill>
              </a:rPr>
              <a:t>We are primarily visual and we skim for the main point </a:t>
            </a:r>
          </a:p>
          <a:p>
            <a:pPr lvl="0" rtl="0">
              <a:lnSpc>
                <a:spcPct val="115000"/>
              </a:lnSpc>
              <a:spcBef>
                <a:spcPts val="0"/>
              </a:spcBef>
              <a:buNone/>
            </a:pPr>
            <a:endParaRPr sz="1100" b="1">
              <a:solidFill>
                <a:schemeClr val="dk1"/>
              </a:solidFill>
            </a:endParaRPr>
          </a:p>
          <a:p>
            <a:pPr lvl="0" rtl="0">
              <a:lnSpc>
                <a:spcPct val="115000"/>
              </a:lnSpc>
              <a:spcBef>
                <a:spcPts val="0"/>
              </a:spcBef>
              <a:buNone/>
            </a:pPr>
            <a:r>
              <a:rPr lang="en-US" sz="1100" b="1">
                <a:solidFill>
                  <a:schemeClr val="dk1"/>
                </a:solidFill>
              </a:rPr>
              <a:t>Data Points</a:t>
            </a:r>
          </a:p>
          <a:p>
            <a:pPr marL="0" lvl="0" indent="0" rtl="0">
              <a:lnSpc>
                <a:spcPct val="115000"/>
              </a:lnSpc>
              <a:spcBef>
                <a:spcPts val="0"/>
              </a:spcBef>
              <a:buNone/>
            </a:pPr>
            <a:r>
              <a:rPr lang="en-US" sz="1100">
                <a:solidFill>
                  <a:schemeClr val="dk1"/>
                </a:solidFill>
              </a:rPr>
              <a:t>Visualization helps you make sense of data, finding trends patterns, and outliers</a:t>
            </a:r>
          </a:p>
          <a:p>
            <a:pPr marL="0" marR="0" lvl="0" indent="457200" algn="l" rtl="0">
              <a:spcBef>
                <a:spcPts val="0"/>
              </a:spcBef>
              <a:buClr>
                <a:schemeClr val="dk1"/>
              </a:buClr>
              <a:buFont typeface="Arial"/>
              <a:buNone/>
            </a:pPr>
            <a:endParaRPr sz="1100" b="1">
              <a:solidFill>
                <a:schemeClr val="dk1"/>
              </a:solidFill>
            </a:endParaRPr>
          </a:p>
          <a:p>
            <a:pPr marL="0" marR="0" lvl="0" indent="0" algn="l" rtl="0">
              <a:spcBef>
                <a:spcPts val="0"/>
              </a:spcBef>
              <a:buClr>
                <a:schemeClr val="dk1"/>
              </a:buClr>
              <a:buSzPct val="25000"/>
              <a:buFont typeface="Arial"/>
              <a:buNone/>
            </a:pPr>
            <a:r>
              <a:rPr lang="en-US" sz="1100" b="1">
                <a:solidFill>
                  <a:schemeClr val="dk1"/>
                </a:solidFill>
              </a:rPr>
              <a:t>Storytelling with Data</a:t>
            </a:r>
            <a:r>
              <a:rPr lang="en-US" sz="1100">
                <a:solidFill>
                  <a:schemeClr val="dk1"/>
                </a:solidFill>
              </a:rPr>
              <a:t> </a:t>
            </a:r>
          </a:p>
          <a:p>
            <a:pPr marL="0" marR="0" lvl="0" indent="0" algn="l" rtl="0">
              <a:lnSpc>
                <a:spcPct val="100000"/>
              </a:lnSpc>
              <a:spcBef>
                <a:spcPts val="0"/>
              </a:spcBef>
              <a:buClr>
                <a:schemeClr val="dk1"/>
              </a:buClr>
              <a:buSzPct val="25000"/>
              <a:buFont typeface="Arial"/>
              <a:buNone/>
            </a:pPr>
            <a:r>
              <a:rPr lang="en-US" sz="1100">
                <a:solidFill>
                  <a:schemeClr val="dk1"/>
                </a:solidFill>
              </a:rPr>
              <a:t>There is a story in your data and your tool doesn’t know how to tell it. </a:t>
            </a:r>
            <a:r>
              <a:rPr lang="en-US" sz="1600">
                <a:solidFill>
                  <a:schemeClr val="dk1"/>
                </a:solidFill>
                <a:latin typeface="Arial"/>
                <a:ea typeface="Arial"/>
                <a:cs typeface="Arial"/>
                <a:sym typeface="Arial"/>
              </a:rPr>
              <a:t>  </a:t>
            </a:r>
          </a:p>
        </p:txBody>
      </p:sp>
      <p:sp>
        <p:nvSpPr>
          <p:cNvPr id="284" name="Shape 284"/>
          <p:cNvSpPr/>
          <p:nvPr/>
        </p:nvSpPr>
        <p:spPr>
          <a:xfrm>
            <a:off x="4251882" y="578509"/>
            <a:ext cx="4230000" cy="4230000"/>
          </a:xfrm>
          <a:prstGeom prst="ellipse">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85" name="Shape 285"/>
          <p:cNvSpPr txBox="1"/>
          <p:nvPr/>
        </p:nvSpPr>
        <p:spPr>
          <a:xfrm>
            <a:off x="4851900" y="1361865"/>
            <a:ext cx="3358800" cy="3232800"/>
          </a:xfrm>
          <a:prstGeom prst="rect">
            <a:avLst/>
          </a:prstGeom>
          <a:noFill/>
          <a:ln>
            <a:noFill/>
          </a:ln>
        </p:spPr>
        <p:txBody>
          <a:bodyPr wrap="square" lIns="0" tIns="0" rIns="0" bIns="0" anchor="t" anchorCtr="0">
            <a:noAutofit/>
          </a:bodyPr>
          <a:lstStyle/>
          <a:p>
            <a:pPr marL="0" marR="0" lvl="0" indent="0" algn="l" rtl="0">
              <a:lnSpc>
                <a:spcPct val="80000"/>
              </a:lnSpc>
              <a:spcBef>
                <a:spcPts val="0"/>
              </a:spcBef>
              <a:spcAft>
                <a:spcPts val="0"/>
              </a:spcAft>
              <a:buClr>
                <a:schemeClr val="lt1"/>
              </a:buClr>
              <a:buSzPct val="25000"/>
              <a:buFont typeface="Arial"/>
              <a:buNone/>
            </a:pPr>
            <a:r>
              <a:rPr lang="en-US" sz="2000">
                <a:solidFill>
                  <a:srgbClr val="FFFFFF"/>
                </a:solidFill>
              </a:rPr>
              <a:t>I wonder if this sentence can be considered data, and you’d like to avoid reading every word, so you’ll </a:t>
            </a:r>
            <a:r>
              <a:rPr lang="en-US" sz="2000" b="1">
                <a:solidFill>
                  <a:srgbClr val="3C78D8"/>
                </a:solidFill>
              </a:rPr>
              <a:t>skim to get the main point of the story</a:t>
            </a:r>
            <a:r>
              <a:rPr lang="en-US" sz="2000">
                <a:solidFill>
                  <a:srgbClr val="3C78D8"/>
                </a:solidFill>
              </a:rPr>
              <a:t>. </a:t>
            </a:r>
            <a:r>
              <a:rPr lang="en-US" sz="2000">
                <a:solidFill>
                  <a:srgbClr val="FFFFFF"/>
                </a:solidFill>
              </a:rPr>
              <a:t>Is simple text highlighting really considered a visualization?</a:t>
            </a:r>
            <a:r>
              <a:rPr lang="en-US" sz="2000" i="0">
                <a:solidFill>
                  <a:srgbClr val="FFFFFF"/>
                </a:solidFill>
                <a:latin typeface="Arial"/>
                <a:ea typeface="Arial"/>
                <a:cs typeface="Arial"/>
                <a:sym typeface="Arial"/>
              </a:rPr>
              <a:t> We</a:t>
            </a:r>
            <a:r>
              <a:rPr lang="en-US" sz="2000">
                <a:solidFill>
                  <a:srgbClr val="FFFFFF"/>
                </a:solidFill>
              </a:rPr>
              <a:t>’ll talk about that later.</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731" name="Shape 731"/>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Proximity</a:t>
            </a:r>
          </a:p>
        </p:txBody>
      </p:sp>
      <p:sp>
        <p:nvSpPr>
          <p:cNvPr id="732" name="Shape 732"/>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30</a:t>
            </a:fld>
            <a:endParaRPr lang="en-US" sz="750" b="1">
              <a:solidFill>
                <a:schemeClr val="dk1"/>
              </a:solidFill>
              <a:latin typeface="Arial"/>
              <a:ea typeface="Arial"/>
              <a:cs typeface="Arial"/>
              <a:sym typeface="Arial"/>
            </a:endParaRPr>
          </a:p>
        </p:txBody>
      </p:sp>
      <p:pic>
        <p:nvPicPr>
          <p:cNvPr id="733" name="Shape 733" descr="proximity.png"/>
          <p:cNvPicPr preferRelativeResize="0"/>
          <p:nvPr/>
        </p:nvPicPr>
        <p:blipFill>
          <a:blip r:embed="rId3">
            <a:alphaModFix/>
          </a:blip>
          <a:stretch>
            <a:fillRect/>
          </a:stretch>
        </p:blipFill>
        <p:spPr>
          <a:xfrm>
            <a:off x="323875" y="1487350"/>
            <a:ext cx="3106125" cy="2012100"/>
          </a:xfrm>
          <a:prstGeom prst="rect">
            <a:avLst/>
          </a:prstGeom>
          <a:noFill/>
          <a:ln>
            <a:noFill/>
          </a:ln>
        </p:spPr>
      </p:pic>
      <p:pic>
        <p:nvPicPr>
          <p:cNvPr id="734" name="Shape 734" descr="proximity-columnsvsrows.png"/>
          <p:cNvPicPr preferRelativeResize="0"/>
          <p:nvPr/>
        </p:nvPicPr>
        <p:blipFill>
          <a:blip r:embed="rId4">
            <a:alphaModFix/>
          </a:blip>
          <a:stretch>
            <a:fillRect/>
          </a:stretch>
        </p:blipFill>
        <p:spPr>
          <a:xfrm>
            <a:off x="3974100" y="2919450"/>
            <a:ext cx="4404576" cy="1719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741" name="Shape 741"/>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Similarity</a:t>
            </a:r>
          </a:p>
        </p:txBody>
      </p:sp>
      <p:sp>
        <p:nvSpPr>
          <p:cNvPr id="742" name="Shape 742"/>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31</a:t>
            </a:fld>
            <a:endParaRPr lang="en-US" sz="750" b="1">
              <a:solidFill>
                <a:schemeClr val="dk1"/>
              </a:solidFill>
              <a:latin typeface="Arial"/>
              <a:ea typeface="Arial"/>
              <a:cs typeface="Arial"/>
              <a:sym typeface="Arial"/>
            </a:endParaRPr>
          </a:p>
        </p:txBody>
      </p:sp>
      <p:pic>
        <p:nvPicPr>
          <p:cNvPr id="743" name="Shape 743" descr="similarity-color.png"/>
          <p:cNvPicPr preferRelativeResize="0"/>
          <p:nvPr/>
        </p:nvPicPr>
        <p:blipFill>
          <a:blip r:embed="rId3">
            <a:alphaModFix/>
          </a:blip>
          <a:stretch>
            <a:fillRect/>
          </a:stretch>
        </p:blipFill>
        <p:spPr>
          <a:xfrm>
            <a:off x="707100" y="1974163"/>
            <a:ext cx="2975925" cy="2192225"/>
          </a:xfrm>
          <a:prstGeom prst="rect">
            <a:avLst/>
          </a:prstGeom>
          <a:noFill/>
          <a:ln>
            <a:noFill/>
          </a:ln>
        </p:spPr>
      </p:pic>
      <p:pic>
        <p:nvPicPr>
          <p:cNvPr id="744" name="Shape 744" descr="similarity-shape.png"/>
          <p:cNvPicPr preferRelativeResize="0"/>
          <p:nvPr/>
        </p:nvPicPr>
        <p:blipFill>
          <a:blip r:embed="rId4">
            <a:alphaModFix/>
          </a:blip>
          <a:stretch>
            <a:fillRect/>
          </a:stretch>
        </p:blipFill>
        <p:spPr>
          <a:xfrm>
            <a:off x="4934750" y="2647250"/>
            <a:ext cx="3163825" cy="1519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751" name="Shape 751"/>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Enclosure</a:t>
            </a:r>
          </a:p>
        </p:txBody>
      </p:sp>
      <p:sp>
        <p:nvSpPr>
          <p:cNvPr id="752" name="Shape 752"/>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32</a:t>
            </a:fld>
            <a:endParaRPr lang="en-US" sz="750" b="1">
              <a:solidFill>
                <a:schemeClr val="dk1"/>
              </a:solidFill>
              <a:latin typeface="Arial"/>
              <a:ea typeface="Arial"/>
              <a:cs typeface="Arial"/>
              <a:sym typeface="Arial"/>
            </a:endParaRPr>
          </a:p>
        </p:txBody>
      </p:sp>
      <p:sp>
        <p:nvSpPr>
          <p:cNvPr id="753" name="Shape 753"/>
          <p:cNvSpPr txBox="1"/>
          <p:nvPr/>
        </p:nvSpPr>
        <p:spPr>
          <a:xfrm>
            <a:off x="1450450" y="1706675"/>
            <a:ext cx="5320800" cy="3109500"/>
          </a:xfrm>
          <a:prstGeom prst="rect">
            <a:avLst/>
          </a:prstGeom>
          <a:noFill/>
          <a:ln>
            <a:noFill/>
          </a:ln>
        </p:spPr>
        <p:txBody>
          <a:bodyPr wrap="square" lIns="0" tIns="0" rIns="0" bIns="0" anchor="b" anchorCtr="0">
            <a:noAutofit/>
          </a:bodyPr>
          <a:lstStyle/>
          <a:p>
            <a:pPr lvl="0" rtl="0">
              <a:spcBef>
                <a:spcPts val="0"/>
              </a:spcBef>
              <a:buNone/>
            </a:pPr>
            <a:endParaRPr sz="2400"/>
          </a:p>
        </p:txBody>
      </p:sp>
      <p:pic>
        <p:nvPicPr>
          <p:cNvPr id="754" name="Shape 754" descr="enclosure.png"/>
          <p:cNvPicPr preferRelativeResize="0"/>
          <p:nvPr/>
        </p:nvPicPr>
        <p:blipFill>
          <a:blip r:embed="rId3">
            <a:alphaModFix/>
          </a:blip>
          <a:stretch>
            <a:fillRect/>
          </a:stretch>
        </p:blipFill>
        <p:spPr>
          <a:xfrm>
            <a:off x="1450450" y="1628525"/>
            <a:ext cx="6154124" cy="2461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Shape 760"/>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761" name="Shape 761"/>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Closure</a:t>
            </a:r>
          </a:p>
        </p:txBody>
      </p:sp>
      <p:sp>
        <p:nvSpPr>
          <p:cNvPr id="762" name="Shape 762"/>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33</a:t>
            </a:fld>
            <a:endParaRPr lang="en-US" sz="750" b="1">
              <a:solidFill>
                <a:schemeClr val="dk1"/>
              </a:solidFill>
              <a:latin typeface="Arial"/>
              <a:ea typeface="Arial"/>
              <a:cs typeface="Arial"/>
              <a:sym typeface="Arial"/>
            </a:endParaRPr>
          </a:p>
        </p:txBody>
      </p:sp>
      <p:pic>
        <p:nvPicPr>
          <p:cNvPr id="763" name="Shape 763" descr="continuity.png"/>
          <p:cNvPicPr preferRelativeResize="0"/>
          <p:nvPr/>
        </p:nvPicPr>
        <p:blipFill>
          <a:blip r:embed="rId3">
            <a:alphaModFix/>
          </a:blip>
          <a:stretch>
            <a:fillRect/>
          </a:stretch>
        </p:blipFill>
        <p:spPr>
          <a:xfrm>
            <a:off x="3144400" y="1507525"/>
            <a:ext cx="2855200" cy="28376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770" name="Shape 770"/>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Continuity</a:t>
            </a:r>
          </a:p>
        </p:txBody>
      </p:sp>
      <p:sp>
        <p:nvSpPr>
          <p:cNvPr id="771" name="Shape 771"/>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34</a:t>
            </a:fld>
            <a:endParaRPr lang="en-US" sz="750" b="1">
              <a:solidFill>
                <a:schemeClr val="dk1"/>
              </a:solidFill>
              <a:latin typeface="Arial"/>
              <a:ea typeface="Arial"/>
              <a:cs typeface="Arial"/>
              <a:sym typeface="Arial"/>
            </a:endParaRPr>
          </a:p>
        </p:txBody>
      </p:sp>
      <p:pic>
        <p:nvPicPr>
          <p:cNvPr id="772" name="Shape 772" descr="continuity-assume.png"/>
          <p:cNvPicPr preferRelativeResize="0"/>
          <p:nvPr/>
        </p:nvPicPr>
        <p:blipFill>
          <a:blip r:embed="rId3">
            <a:alphaModFix/>
          </a:blip>
          <a:stretch>
            <a:fillRect/>
          </a:stretch>
        </p:blipFill>
        <p:spPr>
          <a:xfrm>
            <a:off x="833025" y="1365650"/>
            <a:ext cx="3669974" cy="1649675"/>
          </a:xfrm>
          <a:prstGeom prst="rect">
            <a:avLst/>
          </a:prstGeom>
          <a:noFill/>
          <a:ln>
            <a:noFill/>
          </a:ln>
        </p:spPr>
      </p:pic>
      <p:pic>
        <p:nvPicPr>
          <p:cNvPr id="773" name="Shape 773" descr="continuity-chart.png"/>
          <p:cNvPicPr preferRelativeResize="0"/>
          <p:nvPr/>
        </p:nvPicPr>
        <p:blipFill>
          <a:blip r:embed="rId4">
            <a:alphaModFix/>
          </a:blip>
          <a:stretch>
            <a:fillRect/>
          </a:stretch>
        </p:blipFill>
        <p:spPr>
          <a:xfrm>
            <a:off x="4432400" y="2424627"/>
            <a:ext cx="3800551" cy="249797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780" name="Shape 780"/>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Connection</a:t>
            </a:r>
          </a:p>
        </p:txBody>
      </p:sp>
      <p:sp>
        <p:nvSpPr>
          <p:cNvPr id="781" name="Shape 781"/>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35</a:t>
            </a:fld>
            <a:endParaRPr lang="en-US" sz="750" b="1">
              <a:solidFill>
                <a:schemeClr val="dk1"/>
              </a:solidFill>
              <a:latin typeface="Arial"/>
              <a:ea typeface="Arial"/>
              <a:cs typeface="Arial"/>
              <a:sym typeface="Arial"/>
            </a:endParaRPr>
          </a:p>
        </p:txBody>
      </p:sp>
      <p:pic>
        <p:nvPicPr>
          <p:cNvPr id="782" name="Shape 782" descr="connection.png"/>
          <p:cNvPicPr preferRelativeResize="0"/>
          <p:nvPr/>
        </p:nvPicPr>
        <p:blipFill>
          <a:blip r:embed="rId3">
            <a:alphaModFix/>
          </a:blip>
          <a:stretch>
            <a:fillRect/>
          </a:stretch>
        </p:blipFill>
        <p:spPr>
          <a:xfrm>
            <a:off x="1655125" y="1834175"/>
            <a:ext cx="5263449" cy="1335950"/>
          </a:xfrm>
          <a:prstGeom prst="rect">
            <a:avLst/>
          </a:prstGeom>
          <a:noFill/>
          <a:ln>
            <a:noFill/>
          </a:ln>
        </p:spPr>
      </p:pic>
      <p:sp>
        <p:nvSpPr>
          <p:cNvPr id="783" name="Shape 783"/>
          <p:cNvSpPr txBox="1"/>
          <p:nvPr/>
        </p:nvSpPr>
        <p:spPr>
          <a:xfrm>
            <a:off x="3977125" y="3481525"/>
            <a:ext cx="4091100" cy="688500"/>
          </a:xfrm>
          <a:prstGeom prst="rect">
            <a:avLst/>
          </a:prstGeom>
          <a:noFill/>
          <a:ln>
            <a:noFill/>
          </a:ln>
        </p:spPr>
        <p:txBody>
          <a:bodyPr wrap="square" lIns="91425" tIns="91425" rIns="91425" bIns="91425" anchor="t" anchorCtr="0">
            <a:noAutofit/>
          </a:bodyPr>
          <a:lstStyle/>
          <a:p>
            <a:pPr lvl="0" rtl="0">
              <a:spcBef>
                <a:spcPts val="0"/>
              </a:spcBef>
              <a:buNone/>
            </a:pPr>
            <a:r>
              <a:rPr lang="en-US" b="1">
                <a:solidFill>
                  <a:schemeClr val="accent2"/>
                </a:solidFill>
              </a:rPr>
              <a:t>Very strong</a:t>
            </a:r>
            <a:r>
              <a:rPr lang="en-US" b="1">
                <a:solidFill>
                  <a:srgbClr val="B7B7B7"/>
                </a:solidFill>
              </a:rPr>
              <a:t> principal. Even </a:t>
            </a:r>
            <a:r>
              <a:rPr lang="en-US" b="1">
                <a:solidFill>
                  <a:schemeClr val="accent2"/>
                </a:solidFill>
              </a:rPr>
              <a:t>trumps</a:t>
            </a:r>
            <a:r>
              <a:rPr lang="en-US" b="1">
                <a:solidFill>
                  <a:srgbClr val="B7B7B7"/>
                </a:solidFill>
              </a:rPr>
              <a:t> others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790" name="Shape 790"/>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Step by </a:t>
            </a:r>
            <a:r>
              <a:rPr lang="en-US" sz="1800" b="1">
                <a:solidFill>
                  <a:schemeClr val="accent2"/>
                </a:solidFill>
              </a:rPr>
              <a:t>Step</a:t>
            </a:r>
            <a:r>
              <a:rPr lang="en-US" sz="1800" b="1">
                <a:solidFill>
                  <a:srgbClr val="666666"/>
                </a:solidFill>
              </a:rPr>
              <a:t> Removal</a:t>
            </a:r>
          </a:p>
        </p:txBody>
      </p:sp>
      <p:sp>
        <p:nvSpPr>
          <p:cNvPr id="791" name="Shape 791"/>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36</a:t>
            </a:fld>
            <a:endParaRPr lang="en-US" sz="750" b="1">
              <a:solidFill>
                <a:schemeClr val="dk1"/>
              </a:solidFill>
              <a:latin typeface="Arial"/>
              <a:ea typeface="Arial"/>
              <a:cs typeface="Arial"/>
              <a:sym typeface="Arial"/>
            </a:endParaRPr>
          </a:p>
        </p:txBody>
      </p:sp>
      <p:sp>
        <p:nvSpPr>
          <p:cNvPr id="792" name="Shape 792"/>
          <p:cNvSpPr txBox="1"/>
          <p:nvPr/>
        </p:nvSpPr>
        <p:spPr>
          <a:xfrm>
            <a:off x="304625" y="2432100"/>
            <a:ext cx="1319100" cy="279300"/>
          </a:xfrm>
          <a:prstGeom prst="rect">
            <a:avLst/>
          </a:prstGeom>
          <a:noFill/>
          <a:ln>
            <a:noFill/>
          </a:ln>
        </p:spPr>
        <p:txBody>
          <a:bodyPr wrap="square" lIns="0" tIns="0" rIns="0" bIns="0" anchor="b" anchorCtr="0">
            <a:noAutofit/>
          </a:bodyPr>
          <a:lstStyle/>
          <a:p>
            <a:pPr lvl="0" rtl="0">
              <a:spcBef>
                <a:spcPts val="0"/>
              </a:spcBef>
              <a:buNone/>
            </a:pPr>
            <a:r>
              <a:rPr lang="en-US" b="1">
                <a:solidFill>
                  <a:schemeClr val="accent2"/>
                </a:solidFill>
              </a:rPr>
              <a:t>Original</a:t>
            </a:r>
            <a:r>
              <a:rPr lang="en-US" b="1">
                <a:solidFill>
                  <a:srgbClr val="666666"/>
                </a:solidFill>
              </a:rPr>
              <a:t> Graph</a:t>
            </a:r>
          </a:p>
        </p:txBody>
      </p:sp>
      <p:pic>
        <p:nvPicPr>
          <p:cNvPr id="793" name="Shape 793" descr="stepbystep-original.png"/>
          <p:cNvPicPr preferRelativeResize="0"/>
          <p:nvPr/>
        </p:nvPicPr>
        <p:blipFill>
          <a:blip r:embed="rId3">
            <a:alphaModFix/>
          </a:blip>
          <a:stretch>
            <a:fillRect/>
          </a:stretch>
        </p:blipFill>
        <p:spPr>
          <a:xfrm>
            <a:off x="1836675" y="1488287"/>
            <a:ext cx="5714882" cy="3163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800" name="Shape 800"/>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Remove Chart Borders</a:t>
            </a:r>
          </a:p>
        </p:txBody>
      </p:sp>
      <p:sp>
        <p:nvSpPr>
          <p:cNvPr id="801" name="Shape 801"/>
          <p:cNvSpPr txBox="1"/>
          <p:nvPr/>
        </p:nvSpPr>
        <p:spPr>
          <a:xfrm>
            <a:off x="436050" y="1518425"/>
            <a:ext cx="1975500" cy="220800"/>
          </a:xfrm>
          <a:prstGeom prst="rect">
            <a:avLst/>
          </a:prstGeom>
          <a:noFill/>
          <a:ln>
            <a:noFill/>
          </a:ln>
        </p:spPr>
        <p:txBody>
          <a:bodyPr wrap="square" lIns="0" tIns="0" rIns="0" bIns="0" anchor="b" anchorCtr="0">
            <a:noAutofit/>
          </a:bodyPr>
          <a:lstStyle/>
          <a:p>
            <a:pPr marL="0" lvl="0" indent="0" rtl="0">
              <a:spcBef>
                <a:spcPts val="0"/>
              </a:spcBef>
              <a:buNone/>
            </a:pPr>
            <a:r>
              <a:rPr lang="en-US" b="1">
                <a:solidFill>
                  <a:srgbClr val="666666"/>
                </a:solidFill>
              </a:rPr>
              <a:t>Enclosure &amp; </a:t>
            </a:r>
            <a:r>
              <a:rPr lang="en-US" b="1">
                <a:solidFill>
                  <a:schemeClr val="accent2"/>
                </a:solidFill>
              </a:rPr>
              <a:t>Proximity</a:t>
            </a:r>
          </a:p>
        </p:txBody>
      </p:sp>
      <p:pic>
        <p:nvPicPr>
          <p:cNvPr id="802" name="Shape 802" descr="stepbystep-removegridlines.png"/>
          <p:cNvPicPr preferRelativeResize="0"/>
          <p:nvPr/>
        </p:nvPicPr>
        <p:blipFill>
          <a:blip r:embed="rId3">
            <a:alphaModFix/>
          </a:blip>
          <a:stretch>
            <a:fillRect/>
          </a:stretch>
        </p:blipFill>
        <p:spPr>
          <a:xfrm>
            <a:off x="1806425" y="1843676"/>
            <a:ext cx="5907272" cy="297446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809" name="Shape 809"/>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Remove Data Markers</a:t>
            </a:r>
          </a:p>
        </p:txBody>
      </p:sp>
      <p:sp>
        <p:nvSpPr>
          <p:cNvPr id="810" name="Shape 810"/>
          <p:cNvSpPr txBox="1"/>
          <p:nvPr/>
        </p:nvSpPr>
        <p:spPr>
          <a:xfrm>
            <a:off x="436050" y="1518425"/>
            <a:ext cx="1975500" cy="220800"/>
          </a:xfrm>
          <a:prstGeom prst="rect">
            <a:avLst/>
          </a:prstGeom>
          <a:noFill/>
          <a:ln>
            <a:noFill/>
          </a:ln>
        </p:spPr>
        <p:txBody>
          <a:bodyPr wrap="square" lIns="0" tIns="0" rIns="0" bIns="0" anchor="b" anchorCtr="0">
            <a:noAutofit/>
          </a:bodyPr>
          <a:lstStyle/>
          <a:p>
            <a:pPr marL="0" lvl="0" indent="0" rtl="0">
              <a:spcBef>
                <a:spcPts val="0"/>
              </a:spcBef>
              <a:buNone/>
            </a:pPr>
            <a:r>
              <a:rPr lang="en-US" b="1">
                <a:solidFill>
                  <a:schemeClr val="accent2"/>
                </a:solidFill>
              </a:rPr>
              <a:t>Continuity</a:t>
            </a:r>
          </a:p>
        </p:txBody>
      </p:sp>
      <p:pic>
        <p:nvPicPr>
          <p:cNvPr id="811" name="Shape 811" descr="stepbystep-removedatamarkers.png"/>
          <p:cNvPicPr preferRelativeResize="0"/>
          <p:nvPr/>
        </p:nvPicPr>
        <p:blipFill>
          <a:blip r:embed="rId3">
            <a:alphaModFix/>
          </a:blip>
          <a:stretch>
            <a:fillRect/>
          </a:stretch>
        </p:blipFill>
        <p:spPr>
          <a:xfrm>
            <a:off x="1940875" y="1739225"/>
            <a:ext cx="5904551" cy="30597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818" name="Shape 818"/>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Clean up Axis Labels</a:t>
            </a:r>
          </a:p>
        </p:txBody>
      </p:sp>
      <p:sp>
        <p:nvSpPr>
          <p:cNvPr id="819" name="Shape 819"/>
          <p:cNvSpPr txBox="1"/>
          <p:nvPr/>
        </p:nvSpPr>
        <p:spPr>
          <a:xfrm>
            <a:off x="436050" y="1518425"/>
            <a:ext cx="1248300" cy="220800"/>
          </a:xfrm>
          <a:prstGeom prst="rect">
            <a:avLst/>
          </a:prstGeom>
          <a:noFill/>
          <a:ln>
            <a:noFill/>
          </a:ln>
        </p:spPr>
        <p:txBody>
          <a:bodyPr wrap="square" lIns="0" tIns="0" rIns="0" bIns="0" anchor="b" anchorCtr="0">
            <a:noAutofit/>
          </a:bodyPr>
          <a:lstStyle/>
          <a:p>
            <a:pPr marL="0" lvl="0" indent="0" rtl="0">
              <a:spcBef>
                <a:spcPts val="0"/>
              </a:spcBef>
              <a:buNone/>
            </a:pPr>
            <a:r>
              <a:rPr lang="en-US" b="1">
                <a:solidFill>
                  <a:srgbClr val="666666"/>
                </a:solidFill>
              </a:rPr>
              <a:t>Continuity</a:t>
            </a:r>
          </a:p>
        </p:txBody>
      </p:sp>
      <p:pic>
        <p:nvPicPr>
          <p:cNvPr id="820" name="Shape 820" descr="stepbystep-cleanupaxislabels.png"/>
          <p:cNvPicPr preferRelativeResize="0"/>
          <p:nvPr/>
        </p:nvPicPr>
        <p:blipFill>
          <a:blip r:embed="rId3">
            <a:alphaModFix/>
          </a:blip>
          <a:stretch>
            <a:fillRect/>
          </a:stretch>
        </p:blipFill>
        <p:spPr>
          <a:xfrm>
            <a:off x="1534075" y="1891625"/>
            <a:ext cx="6618980" cy="287858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1" y="4922607"/>
            <a:ext cx="4502944" cy="220894"/>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292" name="Shape 292"/>
          <p:cNvSpPr txBox="1"/>
          <p:nvPr/>
        </p:nvSpPr>
        <p:spPr>
          <a:xfrm>
            <a:off x="442625" y="70900"/>
            <a:ext cx="4230000" cy="20238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4000" b="1">
                <a:solidFill>
                  <a:schemeClr val="dk1"/>
                </a:solidFill>
              </a:rPr>
              <a:t>We visualize for </a:t>
            </a:r>
            <a:r>
              <a:rPr lang="en-US" sz="4000" b="1">
                <a:solidFill>
                  <a:schemeClr val="accent2"/>
                </a:solidFill>
              </a:rPr>
              <a:t>two</a:t>
            </a:r>
            <a:r>
              <a:rPr lang="en-US" sz="4000" b="1">
                <a:solidFill>
                  <a:schemeClr val="dk1"/>
                </a:solidFill>
              </a:rPr>
              <a:t> different reasons</a:t>
            </a:r>
          </a:p>
        </p:txBody>
      </p:sp>
      <p:sp>
        <p:nvSpPr>
          <p:cNvPr id="293" name="Shape 293"/>
          <p:cNvSpPr txBox="1"/>
          <p:nvPr/>
        </p:nvSpPr>
        <p:spPr>
          <a:xfrm>
            <a:off x="1727000" y="2485074"/>
            <a:ext cx="2956800" cy="3309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600" b="1"/>
              <a:t>Finding</a:t>
            </a:r>
            <a:r>
              <a:rPr lang="en-US" sz="1600">
                <a:solidFill>
                  <a:schemeClr val="dk1"/>
                </a:solidFill>
              </a:rPr>
              <a:t> Stories (</a:t>
            </a:r>
            <a:r>
              <a:rPr lang="en-US" sz="1600" b="1">
                <a:solidFill>
                  <a:schemeClr val="dk1"/>
                </a:solidFill>
              </a:rPr>
              <a:t>Exploratory</a:t>
            </a:r>
            <a:r>
              <a:rPr lang="en-US" sz="1600">
                <a:solidFill>
                  <a:schemeClr val="dk1"/>
                </a:solidFill>
              </a:rPr>
              <a:t>)</a:t>
            </a:r>
          </a:p>
        </p:txBody>
      </p:sp>
      <p:sp>
        <p:nvSpPr>
          <p:cNvPr id="294" name="Shape 294"/>
          <p:cNvSpPr/>
          <p:nvPr/>
        </p:nvSpPr>
        <p:spPr>
          <a:xfrm>
            <a:off x="2013344" y="2961739"/>
            <a:ext cx="2384100" cy="246900"/>
          </a:xfrm>
          <a:prstGeom prst="rect">
            <a:avLst/>
          </a:prstGeom>
          <a:solidFill>
            <a:srgbClr val="00000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400090"/>
              </a:buClr>
              <a:buSzPct val="25000"/>
              <a:buFont typeface="Arial"/>
              <a:buNone/>
            </a:pPr>
            <a:r>
              <a:rPr lang="en-US" sz="1200" b="1">
                <a:solidFill>
                  <a:schemeClr val="lt2"/>
                </a:solidFill>
              </a:rPr>
              <a:t>DIFFERENT VIEWPOINTS</a:t>
            </a:r>
          </a:p>
        </p:txBody>
      </p:sp>
      <p:sp>
        <p:nvSpPr>
          <p:cNvPr id="295" name="Shape 295"/>
          <p:cNvSpPr/>
          <p:nvPr/>
        </p:nvSpPr>
        <p:spPr>
          <a:xfrm>
            <a:off x="2013344" y="3354427"/>
            <a:ext cx="2384100" cy="246900"/>
          </a:xfrm>
          <a:prstGeom prst="rect">
            <a:avLst/>
          </a:prstGeom>
          <a:solidFill>
            <a:srgbClr val="00000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400090"/>
              </a:buClr>
              <a:buSzPct val="25000"/>
              <a:buFont typeface="Arial"/>
              <a:buNone/>
            </a:pPr>
            <a:r>
              <a:rPr lang="en-US" sz="1200" b="1">
                <a:solidFill>
                  <a:schemeClr val="lt2"/>
                </a:solidFill>
              </a:rPr>
              <a:t>HOW DATA IS ORGANIZED</a:t>
            </a:r>
          </a:p>
        </p:txBody>
      </p:sp>
      <p:sp>
        <p:nvSpPr>
          <p:cNvPr id="296" name="Shape 296"/>
          <p:cNvSpPr/>
          <p:nvPr/>
        </p:nvSpPr>
        <p:spPr>
          <a:xfrm>
            <a:off x="2013347" y="3747091"/>
            <a:ext cx="2384100" cy="246900"/>
          </a:xfrm>
          <a:prstGeom prst="rect">
            <a:avLst/>
          </a:prstGeom>
          <a:solidFill>
            <a:srgbClr val="00000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400090"/>
              </a:buClr>
              <a:buSzPct val="25000"/>
              <a:buFont typeface="Arial"/>
              <a:buNone/>
            </a:pPr>
            <a:r>
              <a:rPr lang="en-US" sz="1200" b="1">
                <a:solidFill>
                  <a:schemeClr val="lt2"/>
                </a:solidFill>
              </a:rPr>
              <a:t>ASK LOTS OF QUESTIONS</a:t>
            </a:r>
          </a:p>
        </p:txBody>
      </p:sp>
      <p:sp>
        <p:nvSpPr>
          <p:cNvPr id="297" name="Shape 297"/>
          <p:cNvSpPr/>
          <p:nvPr/>
        </p:nvSpPr>
        <p:spPr>
          <a:xfrm>
            <a:off x="5705084" y="2960864"/>
            <a:ext cx="2384100" cy="246900"/>
          </a:xfrm>
          <a:prstGeom prst="rect">
            <a:avLst/>
          </a:prstGeom>
          <a:solidFill>
            <a:srgbClr val="00000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400090"/>
              </a:buClr>
              <a:buSzPct val="25000"/>
              <a:buFont typeface="Arial"/>
              <a:buNone/>
            </a:pPr>
            <a:r>
              <a:rPr lang="en-US" sz="1200" b="1">
                <a:solidFill>
                  <a:schemeClr val="lt2"/>
                </a:solidFill>
              </a:rPr>
              <a:t>SINGLE VIEWPOINT</a:t>
            </a:r>
          </a:p>
        </p:txBody>
      </p:sp>
      <p:sp>
        <p:nvSpPr>
          <p:cNvPr id="298" name="Shape 298"/>
          <p:cNvSpPr/>
          <p:nvPr/>
        </p:nvSpPr>
        <p:spPr>
          <a:xfrm>
            <a:off x="5705084" y="3353554"/>
            <a:ext cx="2384100" cy="246900"/>
          </a:xfrm>
          <a:prstGeom prst="rect">
            <a:avLst/>
          </a:prstGeom>
          <a:solidFill>
            <a:srgbClr val="00000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400090"/>
              </a:buClr>
              <a:buSzPct val="25000"/>
              <a:buFont typeface="Arial"/>
              <a:buNone/>
            </a:pPr>
            <a:r>
              <a:rPr lang="en-US" sz="1200" b="1">
                <a:solidFill>
                  <a:schemeClr val="lt2"/>
                </a:solidFill>
              </a:rPr>
              <a:t>HOW TO ORGANIZE DATA</a:t>
            </a:r>
          </a:p>
        </p:txBody>
      </p:sp>
      <p:sp>
        <p:nvSpPr>
          <p:cNvPr id="299" name="Shape 299"/>
          <p:cNvSpPr/>
          <p:nvPr/>
        </p:nvSpPr>
        <p:spPr>
          <a:xfrm>
            <a:off x="5705086" y="3747976"/>
            <a:ext cx="2384100" cy="246900"/>
          </a:xfrm>
          <a:prstGeom prst="rect">
            <a:avLst/>
          </a:prstGeom>
          <a:solidFill>
            <a:srgbClr val="00000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400090"/>
              </a:buClr>
              <a:buSzPct val="25000"/>
              <a:buFont typeface="Arial"/>
              <a:buNone/>
            </a:pPr>
            <a:r>
              <a:rPr lang="en-US" sz="1200" b="1">
                <a:solidFill>
                  <a:schemeClr val="lt2"/>
                </a:solidFill>
              </a:rPr>
              <a:t>SUGGEST AN ACTION</a:t>
            </a:r>
          </a:p>
        </p:txBody>
      </p:sp>
      <p:sp>
        <p:nvSpPr>
          <p:cNvPr id="300" name="Shape 300"/>
          <p:cNvSpPr txBox="1"/>
          <p:nvPr/>
        </p:nvSpPr>
        <p:spPr>
          <a:xfrm>
            <a:off x="5496825" y="2422840"/>
            <a:ext cx="2956800" cy="3741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600" b="1">
                <a:solidFill>
                  <a:schemeClr val="accent2"/>
                </a:solidFill>
              </a:rPr>
              <a:t>Telling</a:t>
            </a:r>
            <a:r>
              <a:rPr lang="en-US" sz="1600">
                <a:solidFill>
                  <a:schemeClr val="dk1"/>
                </a:solidFill>
              </a:rPr>
              <a:t> Stories (</a:t>
            </a:r>
            <a:r>
              <a:rPr lang="en-US" sz="1600" b="1">
                <a:solidFill>
                  <a:schemeClr val="accent2"/>
                </a:solidFill>
              </a:rPr>
              <a:t>Explanatory</a:t>
            </a:r>
            <a:r>
              <a:rPr lang="en-US" sz="1600">
                <a:solidFill>
                  <a:schemeClr val="dk1"/>
                </a:solidFill>
              </a:rPr>
              <a:t>)</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827" name="Shape 827"/>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Label Data Directly</a:t>
            </a:r>
          </a:p>
        </p:txBody>
      </p:sp>
      <p:sp>
        <p:nvSpPr>
          <p:cNvPr id="828" name="Shape 828"/>
          <p:cNvSpPr txBox="1"/>
          <p:nvPr/>
        </p:nvSpPr>
        <p:spPr>
          <a:xfrm>
            <a:off x="436050" y="1518425"/>
            <a:ext cx="1975500" cy="220800"/>
          </a:xfrm>
          <a:prstGeom prst="rect">
            <a:avLst/>
          </a:prstGeom>
          <a:noFill/>
          <a:ln>
            <a:noFill/>
          </a:ln>
        </p:spPr>
        <p:txBody>
          <a:bodyPr wrap="square" lIns="0" tIns="0" rIns="0" bIns="0" anchor="b" anchorCtr="0">
            <a:noAutofit/>
          </a:bodyPr>
          <a:lstStyle/>
          <a:p>
            <a:pPr marL="0" lvl="0" indent="0" rtl="0">
              <a:spcBef>
                <a:spcPts val="0"/>
              </a:spcBef>
              <a:buNone/>
            </a:pPr>
            <a:r>
              <a:rPr lang="en-US" b="1">
                <a:solidFill>
                  <a:srgbClr val="666666"/>
                </a:solidFill>
              </a:rPr>
              <a:t>Proximity</a:t>
            </a:r>
          </a:p>
        </p:txBody>
      </p:sp>
      <p:pic>
        <p:nvPicPr>
          <p:cNvPr id="829" name="Shape 829" descr="stepbystep-labeldatadirectly.png"/>
          <p:cNvPicPr preferRelativeResize="0"/>
          <p:nvPr/>
        </p:nvPicPr>
        <p:blipFill>
          <a:blip r:embed="rId3">
            <a:alphaModFix/>
          </a:blip>
          <a:stretch>
            <a:fillRect/>
          </a:stretch>
        </p:blipFill>
        <p:spPr>
          <a:xfrm>
            <a:off x="1140775" y="1396600"/>
            <a:ext cx="7218475" cy="3232425"/>
          </a:xfrm>
          <a:prstGeom prst="rect">
            <a:avLst/>
          </a:prstGeom>
          <a:noFill/>
          <a:ln>
            <a:noFill/>
          </a:ln>
        </p:spPr>
      </p:pic>
      <p:pic>
        <p:nvPicPr>
          <p:cNvPr id="830" name="Shape 830" descr="Screen Shot 2017-09-21 at 10.56.33 PM.png"/>
          <p:cNvPicPr preferRelativeResize="0"/>
          <p:nvPr/>
        </p:nvPicPr>
        <p:blipFill>
          <a:blip r:embed="rId4">
            <a:alphaModFix/>
          </a:blip>
          <a:stretch>
            <a:fillRect/>
          </a:stretch>
        </p:blipFill>
        <p:spPr>
          <a:xfrm>
            <a:off x="6469150" y="2042346"/>
            <a:ext cx="1975500" cy="1614129"/>
          </a:xfrm>
          <a:prstGeom prst="rect">
            <a:avLst/>
          </a:prstGeom>
          <a:noFill/>
          <a:ln>
            <a:noFill/>
          </a:ln>
        </p:spPr>
      </p:pic>
      <p:sp>
        <p:nvSpPr>
          <p:cNvPr id="831" name="Shape 831"/>
          <p:cNvSpPr txBox="1"/>
          <p:nvPr/>
        </p:nvSpPr>
        <p:spPr>
          <a:xfrm>
            <a:off x="6424375" y="2455550"/>
            <a:ext cx="1240500" cy="696000"/>
          </a:xfrm>
          <a:prstGeom prst="rect">
            <a:avLst/>
          </a:prstGeom>
          <a:noFill/>
          <a:ln>
            <a:noFill/>
          </a:ln>
        </p:spPr>
        <p:txBody>
          <a:bodyPr wrap="square" lIns="91425" tIns="91425" rIns="91425" bIns="91425" anchor="t" anchorCtr="0">
            <a:noAutofit/>
          </a:bodyPr>
          <a:lstStyle/>
          <a:p>
            <a:pPr lvl="0">
              <a:spcBef>
                <a:spcPts val="0"/>
              </a:spcBef>
              <a:buNone/>
            </a:pPr>
            <a:r>
              <a:rPr lang="en-US">
                <a:solidFill>
                  <a:srgbClr val="999999"/>
                </a:solidFill>
              </a:rPr>
              <a:t>Filed</a:t>
            </a:r>
          </a:p>
          <a:p>
            <a:pPr lvl="0">
              <a:spcBef>
                <a:spcPts val="0"/>
              </a:spcBef>
              <a:buNone/>
            </a:pPr>
            <a:endParaRPr/>
          </a:p>
          <a:p>
            <a:pPr lvl="0">
              <a:spcBef>
                <a:spcPts val="0"/>
              </a:spcBef>
              <a:buNone/>
            </a:pPr>
            <a:r>
              <a:rPr lang="en-US">
                <a:solidFill>
                  <a:srgbClr val="999999"/>
                </a:solidFill>
              </a:rPr>
              <a:t>Completed</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838" name="Shape 838"/>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Clutter</a:t>
            </a:r>
            <a:r>
              <a:rPr lang="en-US" sz="4000" b="1"/>
              <a:t> is your enemy</a:t>
            </a:r>
          </a:p>
          <a:p>
            <a:pPr lvl="0" algn="ctr" rtl="0">
              <a:lnSpc>
                <a:spcPct val="115000"/>
              </a:lnSpc>
              <a:spcBef>
                <a:spcPts val="0"/>
              </a:spcBef>
              <a:buClr>
                <a:schemeClr val="dk1"/>
              </a:buClr>
              <a:buSzPct val="25000"/>
              <a:buFont typeface="Arial"/>
              <a:buNone/>
            </a:pPr>
            <a:r>
              <a:rPr lang="en-US" sz="1800" b="1">
                <a:solidFill>
                  <a:srgbClr val="666666"/>
                </a:solidFill>
              </a:rPr>
              <a:t>Leverage Consistent Color</a:t>
            </a:r>
          </a:p>
        </p:txBody>
      </p:sp>
      <p:sp>
        <p:nvSpPr>
          <p:cNvPr id="839" name="Shape 839"/>
          <p:cNvSpPr txBox="1"/>
          <p:nvPr/>
        </p:nvSpPr>
        <p:spPr>
          <a:xfrm>
            <a:off x="436050" y="1518425"/>
            <a:ext cx="855000" cy="220800"/>
          </a:xfrm>
          <a:prstGeom prst="rect">
            <a:avLst/>
          </a:prstGeom>
          <a:noFill/>
          <a:ln>
            <a:noFill/>
          </a:ln>
        </p:spPr>
        <p:txBody>
          <a:bodyPr wrap="square" lIns="0" tIns="0" rIns="0" bIns="0" anchor="b" anchorCtr="0">
            <a:noAutofit/>
          </a:bodyPr>
          <a:lstStyle/>
          <a:p>
            <a:pPr marL="0" lvl="0" indent="0" rtl="0">
              <a:spcBef>
                <a:spcPts val="0"/>
              </a:spcBef>
              <a:buNone/>
            </a:pPr>
            <a:r>
              <a:rPr lang="en-US" b="1">
                <a:solidFill>
                  <a:srgbClr val="666666"/>
                </a:solidFill>
              </a:rPr>
              <a:t>Similarity</a:t>
            </a:r>
          </a:p>
        </p:txBody>
      </p:sp>
      <p:pic>
        <p:nvPicPr>
          <p:cNvPr id="840" name="Shape 840" descr="stepbystep-leverageconsistentcolor.png"/>
          <p:cNvPicPr preferRelativeResize="0"/>
          <p:nvPr/>
        </p:nvPicPr>
        <p:blipFill>
          <a:blip r:embed="rId3">
            <a:alphaModFix/>
          </a:blip>
          <a:stretch>
            <a:fillRect/>
          </a:stretch>
        </p:blipFill>
        <p:spPr>
          <a:xfrm>
            <a:off x="1291051" y="1641475"/>
            <a:ext cx="6962293" cy="2857575"/>
          </a:xfrm>
          <a:prstGeom prst="rect">
            <a:avLst/>
          </a:prstGeom>
          <a:noFill/>
          <a:ln>
            <a:noFill/>
          </a:ln>
        </p:spPr>
      </p:pic>
      <p:pic>
        <p:nvPicPr>
          <p:cNvPr id="841" name="Shape 841" descr="Screen Shot 2017-09-21 at 10.56.33 PM.png"/>
          <p:cNvPicPr preferRelativeResize="0"/>
          <p:nvPr/>
        </p:nvPicPr>
        <p:blipFill>
          <a:blip r:embed="rId4">
            <a:alphaModFix/>
          </a:blip>
          <a:stretch>
            <a:fillRect/>
          </a:stretch>
        </p:blipFill>
        <p:spPr>
          <a:xfrm>
            <a:off x="6328275" y="2062521"/>
            <a:ext cx="1975500" cy="1614129"/>
          </a:xfrm>
          <a:prstGeom prst="rect">
            <a:avLst/>
          </a:prstGeom>
          <a:noFill/>
          <a:ln>
            <a:noFill/>
          </a:ln>
        </p:spPr>
      </p:pic>
      <p:sp>
        <p:nvSpPr>
          <p:cNvPr id="842" name="Shape 842"/>
          <p:cNvSpPr txBox="1"/>
          <p:nvPr/>
        </p:nvSpPr>
        <p:spPr>
          <a:xfrm>
            <a:off x="6287925" y="2405150"/>
            <a:ext cx="1240500" cy="696000"/>
          </a:xfrm>
          <a:prstGeom prst="rect">
            <a:avLst/>
          </a:prstGeom>
          <a:noFill/>
          <a:ln>
            <a:noFill/>
          </a:ln>
        </p:spPr>
        <p:txBody>
          <a:bodyPr wrap="square" lIns="91425" tIns="91425" rIns="91425" bIns="91425" anchor="t" anchorCtr="0">
            <a:noAutofit/>
          </a:bodyPr>
          <a:lstStyle/>
          <a:p>
            <a:pPr lvl="0" rtl="0">
              <a:spcBef>
                <a:spcPts val="0"/>
              </a:spcBef>
              <a:buNone/>
            </a:pPr>
            <a:r>
              <a:rPr lang="en-US">
                <a:solidFill>
                  <a:srgbClr val="3C78D8"/>
                </a:solidFill>
              </a:rPr>
              <a:t>Filed</a:t>
            </a:r>
          </a:p>
          <a:p>
            <a:pPr lvl="0" rtl="0">
              <a:spcBef>
                <a:spcPts val="0"/>
              </a:spcBef>
              <a:buNone/>
            </a:pPr>
            <a:endParaRPr/>
          </a:p>
          <a:p>
            <a:pPr lvl="0" rtl="0">
              <a:spcBef>
                <a:spcPts val="0"/>
              </a:spcBef>
              <a:buNone/>
            </a:pPr>
            <a:r>
              <a:rPr lang="en-US">
                <a:solidFill>
                  <a:srgbClr val="CC0000"/>
                </a:solidFill>
              </a:rPr>
              <a:t>Completed</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849" name="Shape 849"/>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rgbClr val="434343"/>
                </a:solidFill>
              </a:rPr>
              <a:t>Taking it </a:t>
            </a:r>
            <a:r>
              <a:rPr lang="en-US" sz="4000" b="1">
                <a:solidFill>
                  <a:schemeClr val="accent2"/>
                </a:solidFill>
              </a:rPr>
              <a:t>further</a:t>
            </a:r>
          </a:p>
          <a:p>
            <a:pPr lvl="0" algn="ctr" rtl="0">
              <a:lnSpc>
                <a:spcPct val="115000"/>
              </a:lnSpc>
              <a:spcBef>
                <a:spcPts val="0"/>
              </a:spcBef>
              <a:buClr>
                <a:schemeClr val="dk1"/>
              </a:buClr>
              <a:buSzPct val="25000"/>
              <a:buFont typeface="Arial"/>
              <a:buNone/>
            </a:pPr>
            <a:r>
              <a:rPr lang="en-US" sz="1800" b="1">
                <a:solidFill>
                  <a:srgbClr val="666666"/>
                </a:solidFill>
              </a:rPr>
              <a:t>Direct the attention</a:t>
            </a:r>
          </a:p>
        </p:txBody>
      </p:sp>
      <p:sp>
        <p:nvSpPr>
          <p:cNvPr id="850" name="Shape 850"/>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42</a:t>
            </a:fld>
            <a:endParaRPr lang="en-US" sz="750" b="1">
              <a:solidFill>
                <a:schemeClr val="dk1"/>
              </a:solidFill>
              <a:latin typeface="Arial"/>
              <a:ea typeface="Arial"/>
              <a:cs typeface="Arial"/>
              <a:sym typeface="Arial"/>
            </a:endParaRPr>
          </a:p>
        </p:txBody>
      </p:sp>
      <p:pic>
        <p:nvPicPr>
          <p:cNvPr id="851" name="Shape 851" descr="stepbystep-drawattentiontothestory.png"/>
          <p:cNvPicPr preferRelativeResize="0"/>
          <p:nvPr/>
        </p:nvPicPr>
        <p:blipFill>
          <a:blip r:embed="rId3">
            <a:alphaModFix/>
          </a:blip>
          <a:stretch>
            <a:fillRect/>
          </a:stretch>
        </p:blipFill>
        <p:spPr>
          <a:xfrm>
            <a:off x="1330975" y="1318500"/>
            <a:ext cx="6071699" cy="3399851"/>
          </a:xfrm>
          <a:prstGeom prst="rect">
            <a:avLst/>
          </a:prstGeom>
          <a:noFill/>
          <a:ln>
            <a:noFill/>
          </a:ln>
        </p:spPr>
      </p:pic>
      <p:pic>
        <p:nvPicPr>
          <p:cNvPr id="852" name="Shape 852" descr="Screen Shot 2017-09-21 at 10.56.33 PM.png"/>
          <p:cNvPicPr preferRelativeResize="0"/>
          <p:nvPr/>
        </p:nvPicPr>
        <p:blipFill>
          <a:blip r:embed="rId4">
            <a:alphaModFix/>
          </a:blip>
          <a:stretch>
            <a:fillRect/>
          </a:stretch>
        </p:blipFill>
        <p:spPr>
          <a:xfrm>
            <a:off x="6237500" y="2919450"/>
            <a:ext cx="1975500" cy="343700"/>
          </a:xfrm>
          <a:prstGeom prst="rect">
            <a:avLst/>
          </a:prstGeom>
          <a:noFill/>
          <a:ln>
            <a:noFill/>
          </a:ln>
        </p:spPr>
      </p:pic>
      <p:pic>
        <p:nvPicPr>
          <p:cNvPr id="853" name="Shape 853" descr="Screen Shot 2017-09-21 at 10.56.33 PM.png"/>
          <p:cNvPicPr preferRelativeResize="0"/>
          <p:nvPr/>
        </p:nvPicPr>
        <p:blipFill>
          <a:blip r:embed="rId4">
            <a:alphaModFix/>
          </a:blip>
          <a:stretch>
            <a:fillRect/>
          </a:stretch>
        </p:blipFill>
        <p:spPr>
          <a:xfrm>
            <a:off x="6237500" y="2678525"/>
            <a:ext cx="1975500" cy="343700"/>
          </a:xfrm>
          <a:prstGeom prst="rect">
            <a:avLst/>
          </a:prstGeom>
          <a:noFill/>
          <a:ln>
            <a:noFill/>
          </a:ln>
        </p:spPr>
      </p:pic>
      <p:sp>
        <p:nvSpPr>
          <p:cNvPr id="854" name="Shape 854"/>
          <p:cNvSpPr txBox="1"/>
          <p:nvPr/>
        </p:nvSpPr>
        <p:spPr>
          <a:xfrm>
            <a:off x="6287925" y="2502375"/>
            <a:ext cx="1240500" cy="696000"/>
          </a:xfrm>
          <a:prstGeom prst="rect">
            <a:avLst/>
          </a:prstGeom>
          <a:noFill/>
          <a:ln>
            <a:noFill/>
          </a:ln>
        </p:spPr>
        <p:txBody>
          <a:bodyPr wrap="square" lIns="91425" tIns="91425" rIns="91425" bIns="91425" anchor="t" anchorCtr="0">
            <a:noAutofit/>
          </a:bodyPr>
          <a:lstStyle/>
          <a:p>
            <a:pPr lvl="0" rtl="0">
              <a:spcBef>
                <a:spcPts val="0"/>
              </a:spcBef>
              <a:buNone/>
            </a:pPr>
            <a:r>
              <a:rPr lang="en-US">
                <a:solidFill>
                  <a:srgbClr val="999999"/>
                </a:solidFill>
              </a:rPr>
              <a:t>Filed</a:t>
            </a:r>
          </a:p>
          <a:p>
            <a:pPr lvl="0" rtl="0">
              <a:spcBef>
                <a:spcPts val="0"/>
              </a:spcBef>
              <a:buNone/>
            </a:pPr>
            <a:endParaRPr/>
          </a:p>
          <a:p>
            <a:pPr lvl="0" rtl="0">
              <a:spcBef>
                <a:spcPts val="0"/>
              </a:spcBef>
              <a:buNone/>
            </a:pPr>
            <a:r>
              <a:rPr lang="en-US">
                <a:solidFill>
                  <a:srgbClr val="1155CC"/>
                </a:solidFill>
              </a:rPr>
              <a:t>Completed</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Shape 860"/>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861" name="Shape 861"/>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rgbClr val="434343"/>
                </a:solidFill>
              </a:rPr>
              <a:t>Taking it </a:t>
            </a:r>
            <a:r>
              <a:rPr lang="en-US" sz="4000" b="1">
                <a:solidFill>
                  <a:schemeClr val="accent2"/>
                </a:solidFill>
              </a:rPr>
              <a:t>further</a:t>
            </a:r>
          </a:p>
          <a:p>
            <a:pPr lvl="0" algn="ctr" rtl="0">
              <a:lnSpc>
                <a:spcPct val="115000"/>
              </a:lnSpc>
              <a:spcBef>
                <a:spcPts val="0"/>
              </a:spcBef>
              <a:buClr>
                <a:schemeClr val="dk1"/>
              </a:buClr>
              <a:buSzPct val="25000"/>
              <a:buFont typeface="Arial"/>
              <a:buNone/>
            </a:pPr>
            <a:r>
              <a:rPr lang="en-US" sz="1800" b="1">
                <a:solidFill>
                  <a:srgbClr val="666666"/>
                </a:solidFill>
              </a:rPr>
              <a:t>Tell the story</a:t>
            </a:r>
          </a:p>
        </p:txBody>
      </p:sp>
      <p:pic>
        <p:nvPicPr>
          <p:cNvPr id="862" name="Shape 862" descr="stepbystep-drawattentiontothestory.png"/>
          <p:cNvPicPr preferRelativeResize="0"/>
          <p:nvPr/>
        </p:nvPicPr>
        <p:blipFill>
          <a:blip r:embed="rId3">
            <a:alphaModFix/>
          </a:blip>
          <a:stretch>
            <a:fillRect/>
          </a:stretch>
        </p:blipFill>
        <p:spPr>
          <a:xfrm>
            <a:off x="1381376" y="1522750"/>
            <a:ext cx="6122124" cy="3399851"/>
          </a:xfrm>
          <a:prstGeom prst="rect">
            <a:avLst/>
          </a:prstGeom>
          <a:noFill/>
          <a:ln>
            <a:noFill/>
          </a:ln>
        </p:spPr>
      </p:pic>
      <p:sp>
        <p:nvSpPr>
          <p:cNvPr id="863" name="Shape 863"/>
          <p:cNvSpPr txBox="1"/>
          <p:nvPr/>
        </p:nvSpPr>
        <p:spPr>
          <a:xfrm>
            <a:off x="1048925" y="1317025"/>
            <a:ext cx="5980500" cy="635400"/>
          </a:xfrm>
          <a:prstGeom prst="rect">
            <a:avLst/>
          </a:prstGeom>
          <a:noFill/>
          <a:ln>
            <a:noFill/>
          </a:ln>
        </p:spPr>
        <p:txBody>
          <a:bodyPr wrap="square" lIns="91425" tIns="91425" rIns="91425" bIns="91425" anchor="t" anchorCtr="0">
            <a:noAutofit/>
          </a:bodyPr>
          <a:lstStyle/>
          <a:p>
            <a:pPr lvl="0">
              <a:spcBef>
                <a:spcPts val="0"/>
              </a:spcBef>
              <a:buNone/>
            </a:pPr>
            <a:r>
              <a:rPr lang="en-US">
                <a:solidFill>
                  <a:srgbClr val="666666"/>
                </a:solidFill>
              </a:rPr>
              <a:t>The Number of </a:t>
            </a:r>
            <a:r>
              <a:rPr lang="en-US" b="1">
                <a:solidFill>
                  <a:srgbClr val="1155CC"/>
                </a:solidFill>
              </a:rPr>
              <a:t>Completed</a:t>
            </a:r>
            <a:r>
              <a:rPr lang="en-US">
                <a:solidFill>
                  <a:srgbClr val="1155CC"/>
                </a:solidFill>
              </a:rPr>
              <a:t> Jira Tickets</a:t>
            </a:r>
            <a:r>
              <a:rPr lang="en-US">
                <a:solidFill>
                  <a:srgbClr val="666666"/>
                </a:solidFill>
              </a:rPr>
              <a:t> for the Ahrens Dev Team falls below creation rate for </a:t>
            </a:r>
            <a:r>
              <a:rPr lang="en-US" b="1">
                <a:solidFill>
                  <a:srgbClr val="666666"/>
                </a:solidFill>
              </a:rPr>
              <a:t>last 7 months.</a:t>
            </a:r>
            <a:r>
              <a:rPr lang="en-US">
                <a:solidFill>
                  <a:srgbClr val="666666"/>
                </a:solidFill>
              </a:rPr>
              <a:t> </a:t>
            </a:r>
          </a:p>
        </p:txBody>
      </p:sp>
      <p:pic>
        <p:nvPicPr>
          <p:cNvPr id="864" name="Shape 864" descr="Screen Shot 2017-09-21 at 10.56.33 PM.png"/>
          <p:cNvPicPr preferRelativeResize="0"/>
          <p:nvPr/>
        </p:nvPicPr>
        <p:blipFill>
          <a:blip r:embed="rId4">
            <a:alphaModFix/>
          </a:blip>
          <a:stretch>
            <a:fillRect/>
          </a:stretch>
        </p:blipFill>
        <p:spPr>
          <a:xfrm>
            <a:off x="6289050" y="2931775"/>
            <a:ext cx="1975500" cy="343700"/>
          </a:xfrm>
          <a:prstGeom prst="rect">
            <a:avLst/>
          </a:prstGeom>
          <a:noFill/>
          <a:ln>
            <a:noFill/>
          </a:ln>
        </p:spPr>
      </p:pic>
      <p:pic>
        <p:nvPicPr>
          <p:cNvPr id="865" name="Shape 865" descr="Screen Shot 2017-09-21 at 10.56.33 PM.png"/>
          <p:cNvPicPr preferRelativeResize="0"/>
          <p:nvPr/>
        </p:nvPicPr>
        <p:blipFill>
          <a:blip r:embed="rId4">
            <a:alphaModFix/>
          </a:blip>
          <a:stretch>
            <a:fillRect/>
          </a:stretch>
        </p:blipFill>
        <p:spPr>
          <a:xfrm>
            <a:off x="6289050" y="3124500"/>
            <a:ext cx="1975500" cy="343700"/>
          </a:xfrm>
          <a:prstGeom prst="rect">
            <a:avLst/>
          </a:prstGeom>
          <a:noFill/>
          <a:ln>
            <a:noFill/>
          </a:ln>
        </p:spPr>
      </p:pic>
      <p:sp>
        <p:nvSpPr>
          <p:cNvPr id="866" name="Shape 866"/>
          <p:cNvSpPr txBox="1"/>
          <p:nvPr/>
        </p:nvSpPr>
        <p:spPr>
          <a:xfrm>
            <a:off x="6338350" y="2755625"/>
            <a:ext cx="1240500" cy="696000"/>
          </a:xfrm>
          <a:prstGeom prst="rect">
            <a:avLst/>
          </a:prstGeom>
          <a:noFill/>
          <a:ln>
            <a:noFill/>
          </a:ln>
        </p:spPr>
        <p:txBody>
          <a:bodyPr wrap="square" lIns="91425" tIns="91425" rIns="91425" bIns="91425" anchor="t" anchorCtr="0">
            <a:noAutofit/>
          </a:bodyPr>
          <a:lstStyle/>
          <a:p>
            <a:pPr lvl="0" rtl="0">
              <a:spcBef>
                <a:spcPts val="0"/>
              </a:spcBef>
              <a:buNone/>
            </a:pPr>
            <a:r>
              <a:rPr lang="en-US">
                <a:solidFill>
                  <a:srgbClr val="999999"/>
                </a:solidFill>
              </a:rPr>
              <a:t>Filed</a:t>
            </a:r>
          </a:p>
          <a:p>
            <a:pPr lvl="0" rtl="0">
              <a:spcBef>
                <a:spcPts val="0"/>
              </a:spcBef>
              <a:buNone/>
            </a:pPr>
            <a:endParaRPr/>
          </a:p>
          <a:p>
            <a:pPr lvl="0" rtl="0">
              <a:spcBef>
                <a:spcPts val="0"/>
              </a:spcBef>
              <a:buNone/>
            </a:pPr>
            <a:r>
              <a:rPr lang="en-US">
                <a:solidFill>
                  <a:srgbClr val="1155CC"/>
                </a:solidFill>
              </a:rPr>
              <a:t>Completed</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Shape 872"/>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873" name="Shape 873"/>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rgbClr val="434343"/>
                </a:solidFill>
              </a:rPr>
              <a:t>Taking it </a:t>
            </a:r>
            <a:r>
              <a:rPr lang="en-US" sz="4000" b="1">
                <a:solidFill>
                  <a:schemeClr val="accent2"/>
                </a:solidFill>
              </a:rPr>
              <a:t>further</a:t>
            </a:r>
          </a:p>
          <a:p>
            <a:pPr lvl="0" algn="ctr" rtl="0">
              <a:lnSpc>
                <a:spcPct val="115000"/>
              </a:lnSpc>
              <a:spcBef>
                <a:spcPts val="0"/>
              </a:spcBef>
              <a:buClr>
                <a:schemeClr val="dk1"/>
              </a:buClr>
              <a:buSzPct val="25000"/>
              <a:buFont typeface="Arial"/>
              <a:buNone/>
            </a:pPr>
            <a:r>
              <a:rPr lang="en-US" sz="1800" b="1">
                <a:solidFill>
                  <a:srgbClr val="666666"/>
                </a:solidFill>
              </a:rPr>
              <a:t>Make a suggestion</a:t>
            </a:r>
          </a:p>
        </p:txBody>
      </p:sp>
      <p:pic>
        <p:nvPicPr>
          <p:cNvPr id="874" name="Shape 874" descr="stepbystep-drawattentiontothestory.png"/>
          <p:cNvPicPr preferRelativeResize="0"/>
          <p:nvPr/>
        </p:nvPicPr>
        <p:blipFill>
          <a:blip r:embed="rId3">
            <a:alphaModFix/>
          </a:blip>
          <a:stretch>
            <a:fillRect/>
          </a:stretch>
        </p:blipFill>
        <p:spPr>
          <a:xfrm>
            <a:off x="1381376" y="1522750"/>
            <a:ext cx="6122124" cy="3399851"/>
          </a:xfrm>
          <a:prstGeom prst="rect">
            <a:avLst/>
          </a:prstGeom>
          <a:noFill/>
          <a:ln>
            <a:noFill/>
          </a:ln>
        </p:spPr>
      </p:pic>
      <p:sp>
        <p:nvSpPr>
          <p:cNvPr id="875" name="Shape 875"/>
          <p:cNvSpPr txBox="1"/>
          <p:nvPr/>
        </p:nvSpPr>
        <p:spPr>
          <a:xfrm>
            <a:off x="1048925" y="1317025"/>
            <a:ext cx="6313500" cy="635400"/>
          </a:xfrm>
          <a:prstGeom prst="rect">
            <a:avLst/>
          </a:prstGeom>
          <a:noFill/>
          <a:ln>
            <a:noFill/>
          </a:ln>
        </p:spPr>
        <p:txBody>
          <a:bodyPr wrap="square" lIns="91425" tIns="91425" rIns="91425" bIns="91425" anchor="t" anchorCtr="0">
            <a:noAutofit/>
          </a:bodyPr>
          <a:lstStyle/>
          <a:p>
            <a:pPr lvl="0" rtl="0">
              <a:spcBef>
                <a:spcPts val="0"/>
              </a:spcBef>
              <a:buNone/>
            </a:pPr>
            <a:r>
              <a:rPr lang="en-US">
                <a:solidFill>
                  <a:srgbClr val="999999"/>
                </a:solidFill>
              </a:rPr>
              <a:t>The Number of </a:t>
            </a:r>
            <a:r>
              <a:rPr lang="en-US" b="1">
                <a:solidFill>
                  <a:srgbClr val="6D9EEB"/>
                </a:solidFill>
              </a:rPr>
              <a:t>Completed</a:t>
            </a:r>
            <a:r>
              <a:rPr lang="en-US">
                <a:solidFill>
                  <a:srgbClr val="6D9EEB"/>
                </a:solidFill>
              </a:rPr>
              <a:t> Jira Tickets</a:t>
            </a:r>
            <a:r>
              <a:rPr lang="en-US">
                <a:solidFill>
                  <a:srgbClr val="666666"/>
                </a:solidFill>
              </a:rPr>
              <a:t> </a:t>
            </a:r>
            <a:r>
              <a:rPr lang="en-US">
                <a:solidFill>
                  <a:srgbClr val="999999"/>
                </a:solidFill>
              </a:rPr>
              <a:t>for the Ahrens Dev Team falls below</a:t>
            </a:r>
            <a:r>
              <a:rPr lang="en-US">
                <a:solidFill>
                  <a:srgbClr val="666666"/>
                </a:solidFill>
              </a:rPr>
              <a:t> </a:t>
            </a:r>
            <a:r>
              <a:rPr lang="en-US">
                <a:solidFill>
                  <a:srgbClr val="999999"/>
                </a:solidFill>
              </a:rPr>
              <a:t>creation rate for</a:t>
            </a:r>
            <a:r>
              <a:rPr lang="en-US">
                <a:solidFill>
                  <a:srgbClr val="666666"/>
                </a:solidFill>
              </a:rPr>
              <a:t> </a:t>
            </a:r>
            <a:r>
              <a:rPr lang="en-US" b="1">
                <a:solidFill>
                  <a:srgbClr val="666666"/>
                </a:solidFill>
              </a:rPr>
              <a:t>last 7 months.</a:t>
            </a:r>
            <a:r>
              <a:rPr lang="en-US">
                <a:solidFill>
                  <a:srgbClr val="666666"/>
                </a:solidFill>
              </a:rPr>
              <a:t> </a:t>
            </a:r>
            <a:r>
              <a:rPr lang="en-US">
                <a:solidFill>
                  <a:srgbClr val="6D9EEB"/>
                </a:solidFill>
              </a:rPr>
              <a:t>Should we </a:t>
            </a:r>
            <a:r>
              <a:rPr lang="en-US" b="1">
                <a:solidFill>
                  <a:srgbClr val="6D9EEB"/>
                </a:solidFill>
              </a:rPr>
              <a:t>investigate</a:t>
            </a:r>
            <a:r>
              <a:rPr lang="en-US">
                <a:solidFill>
                  <a:srgbClr val="6D9EEB"/>
                </a:solidFill>
              </a:rPr>
              <a:t>?</a:t>
            </a:r>
            <a:r>
              <a:rPr lang="en-US">
                <a:solidFill>
                  <a:srgbClr val="666666"/>
                </a:solidFill>
              </a:rPr>
              <a:t> </a:t>
            </a:r>
            <a:r>
              <a:rPr lang="en-US">
                <a:solidFill>
                  <a:srgbClr val="999999"/>
                </a:solidFill>
              </a:rPr>
              <a:t>Ping Pong Robot?</a:t>
            </a:r>
          </a:p>
        </p:txBody>
      </p:sp>
      <p:pic>
        <p:nvPicPr>
          <p:cNvPr id="876" name="Shape 876" descr="Screen Shot 2017-09-21 at 10.56.33 PM.png"/>
          <p:cNvPicPr preferRelativeResize="0"/>
          <p:nvPr/>
        </p:nvPicPr>
        <p:blipFill>
          <a:blip r:embed="rId4">
            <a:alphaModFix/>
          </a:blip>
          <a:stretch>
            <a:fillRect/>
          </a:stretch>
        </p:blipFill>
        <p:spPr>
          <a:xfrm>
            <a:off x="6289050" y="2931775"/>
            <a:ext cx="1975500" cy="343700"/>
          </a:xfrm>
          <a:prstGeom prst="rect">
            <a:avLst/>
          </a:prstGeom>
          <a:noFill/>
          <a:ln>
            <a:noFill/>
          </a:ln>
        </p:spPr>
      </p:pic>
      <p:pic>
        <p:nvPicPr>
          <p:cNvPr id="877" name="Shape 877" descr="Screen Shot 2017-09-21 at 10.56.33 PM.png"/>
          <p:cNvPicPr preferRelativeResize="0"/>
          <p:nvPr/>
        </p:nvPicPr>
        <p:blipFill>
          <a:blip r:embed="rId4">
            <a:alphaModFix/>
          </a:blip>
          <a:stretch>
            <a:fillRect/>
          </a:stretch>
        </p:blipFill>
        <p:spPr>
          <a:xfrm>
            <a:off x="6289050" y="3124500"/>
            <a:ext cx="1975500" cy="343700"/>
          </a:xfrm>
          <a:prstGeom prst="rect">
            <a:avLst/>
          </a:prstGeom>
          <a:noFill/>
          <a:ln>
            <a:noFill/>
          </a:ln>
        </p:spPr>
      </p:pic>
      <p:sp>
        <p:nvSpPr>
          <p:cNvPr id="878" name="Shape 878"/>
          <p:cNvSpPr txBox="1"/>
          <p:nvPr/>
        </p:nvSpPr>
        <p:spPr>
          <a:xfrm>
            <a:off x="6338350" y="2755625"/>
            <a:ext cx="1240500" cy="696000"/>
          </a:xfrm>
          <a:prstGeom prst="rect">
            <a:avLst/>
          </a:prstGeom>
          <a:noFill/>
          <a:ln>
            <a:noFill/>
          </a:ln>
        </p:spPr>
        <p:txBody>
          <a:bodyPr wrap="square" lIns="91425" tIns="91425" rIns="91425" bIns="91425" anchor="t" anchorCtr="0">
            <a:noAutofit/>
          </a:bodyPr>
          <a:lstStyle/>
          <a:p>
            <a:pPr lvl="0" rtl="0">
              <a:spcBef>
                <a:spcPts val="0"/>
              </a:spcBef>
              <a:buNone/>
            </a:pPr>
            <a:r>
              <a:rPr lang="en-US">
                <a:solidFill>
                  <a:srgbClr val="999999"/>
                </a:solidFill>
              </a:rPr>
              <a:t>Filed</a:t>
            </a:r>
          </a:p>
          <a:p>
            <a:pPr lvl="0" rtl="0">
              <a:spcBef>
                <a:spcPts val="0"/>
              </a:spcBef>
              <a:buNone/>
            </a:pPr>
            <a:endParaRPr/>
          </a:p>
          <a:p>
            <a:pPr lvl="0" rtl="0">
              <a:spcBef>
                <a:spcPts val="0"/>
              </a:spcBef>
              <a:buNone/>
            </a:pPr>
            <a:r>
              <a:rPr lang="en-US">
                <a:solidFill>
                  <a:srgbClr val="1155CC"/>
                </a:solidFill>
              </a:rPr>
              <a:t>Completed</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Shape 884"/>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885" name="Shape 885"/>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dirty="0">
                <a:solidFill>
                  <a:schemeClr val="accent2"/>
                </a:solidFill>
              </a:rPr>
              <a:t>Focus</a:t>
            </a:r>
            <a:r>
              <a:rPr lang="en-US" sz="4000" b="1" dirty="0"/>
              <a:t> your</a:t>
            </a:r>
            <a:r>
              <a:rPr lang="en-US" sz="4000" b="1" dirty="0">
                <a:solidFill>
                  <a:schemeClr val="accent2"/>
                </a:solidFill>
              </a:rPr>
              <a:t> </a:t>
            </a:r>
            <a:r>
              <a:rPr lang="en-US" sz="4000" b="1" dirty="0"/>
              <a:t>Audience’s Attention</a:t>
            </a:r>
          </a:p>
          <a:p>
            <a:pPr lvl="0" algn="ctr" rtl="0">
              <a:lnSpc>
                <a:spcPct val="115000"/>
              </a:lnSpc>
              <a:spcBef>
                <a:spcPts val="0"/>
              </a:spcBef>
              <a:buClr>
                <a:schemeClr val="dk1"/>
              </a:buClr>
              <a:buSzPct val="25000"/>
              <a:buFont typeface="Arial"/>
              <a:buNone/>
            </a:pPr>
            <a:r>
              <a:rPr lang="en-US" sz="1800" b="1" dirty="0">
                <a:solidFill>
                  <a:srgbClr val="666666"/>
                </a:solidFill>
              </a:rPr>
              <a:t>The Storytelling Process</a:t>
            </a:r>
          </a:p>
        </p:txBody>
      </p:sp>
      <p:sp>
        <p:nvSpPr>
          <p:cNvPr id="886" name="Shape 886"/>
          <p:cNvSpPr txBox="1"/>
          <p:nvPr/>
        </p:nvSpPr>
        <p:spPr>
          <a:xfrm>
            <a:off x="858400" y="1729050"/>
            <a:ext cx="6747600" cy="23682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1800" b="1" dirty="0">
                <a:solidFill>
                  <a:srgbClr val="666666"/>
                </a:solidFill>
              </a:rPr>
              <a:t>If we understand </a:t>
            </a:r>
            <a:r>
              <a:rPr lang="en-US" sz="1800" b="1" dirty="0">
                <a:solidFill>
                  <a:schemeClr val="accent2"/>
                </a:solidFill>
              </a:rPr>
              <a:t>how people see </a:t>
            </a:r>
            <a:r>
              <a:rPr lang="en-US" sz="1800" b="1" dirty="0">
                <a:solidFill>
                  <a:srgbClr val="666666"/>
                </a:solidFill>
              </a:rPr>
              <a:t>we can</a:t>
            </a:r>
          </a:p>
          <a:p>
            <a:pPr marL="0" marR="0" lvl="0" indent="0" algn="l" rtl="0">
              <a:lnSpc>
                <a:spcPct val="80000"/>
              </a:lnSpc>
              <a:spcBef>
                <a:spcPts val="0"/>
              </a:spcBef>
              <a:buClr>
                <a:schemeClr val="dk1"/>
              </a:buClr>
              <a:buSzPct val="25000"/>
              <a:buFont typeface="Arial"/>
              <a:buNone/>
            </a:pPr>
            <a:r>
              <a:rPr lang="en-US" sz="1800" b="1" dirty="0">
                <a:solidFill>
                  <a:srgbClr val="666666"/>
                </a:solidFill>
              </a:rPr>
              <a:t>     </a:t>
            </a:r>
          </a:p>
          <a:p>
            <a:pPr marL="0" marR="0" lvl="0" indent="457200" algn="l" rtl="0">
              <a:lnSpc>
                <a:spcPct val="80000"/>
              </a:lnSpc>
              <a:spcBef>
                <a:spcPts val="0"/>
              </a:spcBef>
              <a:buClr>
                <a:schemeClr val="dk1"/>
              </a:buClr>
              <a:buSzPct val="25000"/>
              <a:buFont typeface="Arial"/>
              <a:buNone/>
            </a:pPr>
            <a:r>
              <a:rPr lang="en-US" sz="1800" b="1" dirty="0">
                <a:solidFill>
                  <a:srgbClr val="666666"/>
                </a:solidFill>
              </a:rPr>
              <a:t>Lighten </a:t>
            </a:r>
            <a:r>
              <a:rPr lang="en-US" sz="1800" b="1" dirty="0">
                <a:solidFill>
                  <a:schemeClr val="accent2"/>
                </a:solidFill>
              </a:rPr>
              <a:t>Cognitive Load</a:t>
            </a:r>
          </a:p>
          <a:p>
            <a:pPr marL="0" marR="0" lvl="0" indent="0" algn="l" rtl="0">
              <a:lnSpc>
                <a:spcPct val="80000"/>
              </a:lnSpc>
              <a:spcBef>
                <a:spcPts val="0"/>
              </a:spcBef>
              <a:buClr>
                <a:schemeClr val="dk1"/>
              </a:buClr>
              <a:buFont typeface="Arial"/>
              <a:buNone/>
            </a:pPr>
            <a:endParaRPr sz="1800" b="1" dirty="0">
              <a:solidFill>
                <a:srgbClr val="666666"/>
              </a:solidFill>
            </a:endParaRPr>
          </a:p>
          <a:p>
            <a:pPr marL="0" marR="0" lvl="0" indent="0" algn="l" rtl="0">
              <a:lnSpc>
                <a:spcPct val="80000"/>
              </a:lnSpc>
              <a:spcBef>
                <a:spcPts val="0"/>
              </a:spcBef>
              <a:buClr>
                <a:schemeClr val="dk1"/>
              </a:buClr>
              <a:buSzPct val="25000"/>
              <a:buFont typeface="Arial"/>
              <a:buNone/>
            </a:pPr>
            <a:r>
              <a:rPr lang="en-US" sz="1800" b="1" dirty="0">
                <a:solidFill>
                  <a:srgbClr val="666666"/>
                </a:solidFill>
              </a:rPr>
              <a:t>    </a:t>
            </a:r>
            <a:r>
              <a:rPr lang="en-US" sz="1800" b="1" dirty="0" smtClean="0">
                <a:solidFill>
                  <a:srgbClr val="666666"/>
                </a:solidFill>
              </a:rPr>
              <a:t>   Direct </a:t>
            </a:r>
            <a:r>
              <a:rPr lang="en-US" sz="1800" b="1" dirty="0">
                <a:solidFill>
                  <a:schemeClr val="accent2"/>
                </a:solidFill>
              </a:rPr>
              <a:t>Attention</a:t>
            </a:r>
          </a:p>
          <a:p>
            <a:pPr marL="0" marR="0" lvl="0" indent="0" algn="l" rtl="0">
              <a:lnSpc>
                <a:spcPct val="80000"/>
              </a:lnSpc>
              <a:spcBef>
                <a:spcPts val="0"/>
              </a:spcBef>
              <a:buClr>
                <a:schemeClr val="dk1"/>
              </a:buClr>
              <a:buFont typeface="Arial"/>
              <a:buNone/>
            </a:pPr>
            <a:endParaRPr sz="1800" b="1" dirty="0">
              <a:solidFill>
                <a:schemeClr val="accent2"/>
              </a:solidFill>
            </a:endParaRPr>
          </a:p>
          <a:p>
            <a:pPr marL="0" marR="0" lvl="0" indent="0" algn="l" rtl="0">
              <a:lnSpc>
                <a:spcPct val="80000"/>
              </a:lnSpc>
              <a:spcBef>
                <a:spcPts val="0"/>
              </a:spcBef>
              <a:buClr>
                <a:schemeClr val="dk1"/>
              </a:buClr>
              <a:buSzPct val="25000"/>
              <a:buFont typeface="Arial"/>
              <a:buNone/>
            </a:pPr>
            <a:r>
              <a:rPr lang="en-US" sz="1800" b="1" dirty="0">
                <a:solidFill>
                  <a:srgbClr val="999999"/>
                </a:solidFill>
              </a:rPr>
              <a:t>A note on</a:t>
            </a:r>
            <a:r>
              <a:rPr lang="en-US" sz="1800" b="1" dirty="0">
                <a:solidFill>
                  <a:schemeClr val="accent2"/>
                </a:solidFill>
              </a:rPr>
              <a:t> </a:t>
            </a:r>
            <a:r>
              <a:rPr lang="en-US" sz="1800" b="1" dirty="0" err="1">
                <a:solidFill>
                  <a:schemeClr val="accent2"/>
                </a:solidFill>
              </a:rPr>
              <a:t>Preattentive</a:t>
            </a:r>
            <a:r>
              <a:rPr lang="en-US" sz="1800" b="1" dirty="0">
                <a:solidFill>
                  <a:schemeClr val="accent2"/>
                </a:solidFill>
              </a:rPr>
              <a:t> Attributes</a:t>
            </a:r>
          </a:p>
          <a:p>
            <a:pPr marL="0" marR="0" lvl="0" indent="0" algn="l" rtl="0">
              <a:lnSpc>
                <a:spcPct val="80000"/>
              </a:lnSpc>
              <a:spcBef>
                <a:spcPts val="0"/>
              </a:spcBef>
              <a:buClr>
                <a:schemeClr val="dk1"/>
              </a:buClr>
              <a:buFont typeface="Arial"/>
              <a:buNone/>
            </a:pPr>
            <a:endParaRPr sz="1800" b="1" dirty="0"/>
          </a:p>
        </p:txBody>
      </p:sp>
      <p:sp>
        <p:nvSpPr>
          <p:cNvPr id="887" name="Shape 887"/>
          <p:cNvSpPr/>
          <p:nvPr/>
        </p:nvSpPr>
        <p:spPr>
          <a:xfrm>
            <a:off x="7140448"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888" name="Shape 888"/>
          <p:cNvGrpSpPr/>
          <p:nvPr/>
        </p:nvGrpSpPr>
        <p:grpSpPr>
          <a:xfrm rot="-2493359">
            <a:off x="8423632" y="4647557"/>
            <a:ext cx="74099" cy="82222"/>
            <a:chOff x="5833067" y="2493728"/>
            <a:chExt cx="183000" cy="183000"/>
          </a:xfrm>
        </p:grpSpPr>
        <p:sp>
          <p:nvSpPr>
            <p:cNvPr id="889" name="Shape 889"/>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890" name="Shape 890"/>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891" name="Shape 891"/>
          <p:cNvGrpSpPr/>
          <p:nvPr/>
        </p:nvGrpSpPr>
        <p:grpSpPr>
          <a:xfrm rot="8279631">
            <a:off x="7605685" y="3380923"/>
            <a:ext cx="74079" cy="82260"/>
            <a:chOff x="5833067" y="2493728"/>
            <a:chExt cx="183000" cy="183000"/>
          </a:xfrm>
        </p:grpSpPr>
        <p:sp>
          <p:nvSpPr>
            <p:cNvPr id="892" name="Shape 892"/>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893" name="Shape 893"/>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FFFFFF"/>
                </a:solidFill>
                <a:latin typeface="Arial"/>
                <a:ea typeface="Arial"/>
                <a:cs typeface="Arial"/>
                <a:sym typeface="Arial"/>
              </a:endParaRPr>
            </a:p>
          </p:txBody>
        </p:sp>
      </p:grpSp>
      <p:sp>
        <p:nvSpPr>
          <p:cNvPr id="894" name="Shape 894"/>
          <p:cNvSpPr/>
          <p:nvPr/>
        </p:nvSpPr>
        <p:spPr>
          <a:xfrm>
            <a:off x="7870613" y="3181676"/>
            <a:ext cx="360000" cy="3597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chemeClr val="lt1"/>
              </a:solidFill>
              <a:latin typeface="Arial"/>
              <a:ea typeface="Arial"/>
              <a:cs typeface="Arial"/>
              <a:sym typeface="Arial"/>
            </a:endParaRPr>
          </a:p>
        </p:txBody>
      </p:sp>
      <p:sp>
        <p:nvSpPr>
          <p:cNvPr id="895" name="Shape 895"/>
          <p:cNvSpPr/>
          <p:nvPr/>
        </p:nvSpPr>
        <p:spPr>
          <a:xfrm>
            <a:off x="8599519" y="428000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896" name="Shape 896"/>
          <p:cNvSpPr/>
          <p:nvPr/>
        </p:nvSpPr>
        <p:spPr>
          <a:xfrm>
            <a:off x="8546582"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pic>
        <p:nvPicPr>
          <p:cNvPr id="897" name="Shape 897"/>
          <p:cNvPicPr preferRelativeResize="0"/>
          <p:nvPr/>
        </p:nvPicPr>
        <p:blipFill rotWithShape="1">
          <a:blip r:embed="rId3">
            <a:alphaModFix/>
          </a:blip>
          <a:srcRect/>
          <a:stretch/>
        </p:blipFill>
        <p:spPr>
          <a:xfrm>
            <a:off x="8640881" y="3614331"/>
            <a:ext cx="156600" cy="139200"/>
          </a:xfrm>
          <a:prstGeom prst="rect">
            <a:avLst/>
          </a:prstGeom>
          <a:noFill/>
          <a:ln>
            <a:noFill/>
          </a:ln>
        </p:spPr>
      </p:pic>
      <p:sp>
        <p:nvSpPr>
          <p:cNvPr id="898" name="Shape 898"/>
          <p:cNvSpPr/>
          <p:nvPr/>
        </p:nvSpPr>
        <p:spPr>
          <a:xfrm>
            <a:off x="7877216" y="4622260"/>
            <a:ext cx="360000" cy="341400"/>
          </a:xfrm>
          <a:prstGeom prst="ellipse">
            <a:avLst/>
          </a:prstGeom>
          <a:solidFill>
            <a:schemeClr val="accent2"/>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899" name="Shape 899"/>
          <p:cNvSpPr/>
          <p:nvPr/>
        </p:nvSpPr>
        <p:spPr>
          <a:xfrm>
            <a:off x="7199968" y="429155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900" name="Shape 900"/>
          <p:cNvGrpSpPr/>
          <p:nvPr/>
        </p:nvGrpSpPr>
        <p:grpSpPr>
          <a:xfrm rot="-8765390">
            <a:off x="8420357" y="3405759"/>
            <a:ext cx="80595" cy="82316"/>
            <a:chOff x="5833067" y="2493728"/>
            <a:chExt cx="183000" cy="183000"/>
          </a:xfrm>
        </p:grpSpPr>
        <p:sp>
          <p:nvSpPr>
            <p:cNvPr id="901" name="Shape 901"/>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02" name="Shape 902"/>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903" name="Shape 903"/>
          <p:cNvGrpSpPr/>
          <p:nvPr/>
        </p:nvGrpSpPr>
        <p:grpSpPr>
          <a:xfrm rot="1938841">
            <a:off x="7616125" y="4675168"/>
            <a:ext cx="74185" cy="82142"/>
            <a:chOff x="5833067" y="2493728"/>
            <a:chExt cx="183000" cy="183000"/>
          </a:xfrm>
        </p:grpSpPr>
        <p:sp>
          <p:nvSpPr>
            <p:cNvPr id="904" name="Shape 904"/>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05" name="Shape 905"/>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906" name="Shape 906"/>
          <p:cNvGrpSpPr/>
          <p:nvPr/>
        </p:nvGrpSpPr>
        <p:grpSpPr>
          <a:xfrm rot="-5400000">
            <a:off x="8825012" y="4033108"/>
            <a:ext cx="75231" cy="86632"/>
            <a:chOff x="5833067" y="2493728"/>
            <a:chExt cx="183000" cy="183000"/>
          </a:xfrm>
        </p:grpSpPr>
        <p:sp>
          <p:nvSpPr>
            <p:cNvPr id="907" name="Shape 907"/>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08" name="Shape 908"/>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pic>
        <p:nvPicPr>
          <p:cNvPr id="909" name="Shape 909"/>
          <p:cNvPicPr preferRelativeResize="0"/>
          <p:nvPr/>
        </p:nvPicPr>
        <p:blipFill rotWithShape="1">
          <a:blip r:embed="rId4">
            <a:alphaModFix/>
          </a:blip>
          <a:srcRect/>
          <a:stretch/>
        </p:blipFill>
        <p:spPr>
          <a:xfrm>
            <a:off x="7926076" y="3273975"/>
            <a:ext cx="249000" cy="174600"/>
          </a:xfrm>
          <a:prstGeom prst="rect">
            <a:avLst/>
          </a:prstGeom>
          <a:noFill/>
          <a:ln>
            <a:noFill/>
          </a:ln>
        </p:spPr>
      </p:pic>
      <p:pic>
        <p:nvPicPr>
          <p:cNvPr id="910" name="Shape 910"/>
          <p:cNvPicPr preferRelativeResize="0"/>
          <p:nvPr/>
        </p:nvPicPr>
        <p:blipFill rotWithShape="1">
          <a:blip r:embed="rId5">
            <a:alphaModFix/>
          </a:blip>
          <a:srcRect/>
          <a:stretch/>
        </p:blipFill>
        <p:spPr>
          <a:xfrm>
            <a:off x="7965151" y="4703300"/>
            <a:ext cx="181800" cy="180300"/>
          </a:xfrm>
          <a:prstGeom prst="rect">
            <a:avLst/>
          </a:prstGeom>
          <a:noFill/>
          <a:ln>
            <a:noFill/>
          </a:ln>
        </p:spPr>
      </p:pic>
      <p:pic>
        <p:nvPicPr>
          <p:cNvPr id="911" name="Shape 911"/>
          <p:cNvPicPr preferRelativeResize="0"/>
          <p:nvPr/>
        </p:nvPicPr>
        <p:blipFill rotWithShape="1">
          <a:blip r:embed="rId6">
            <a:alphaModFix/>
          </a:blip>
          <a:srcRect/>
          <a:stretch/>
        </p:blipFill>
        <p:spPr>
          <a:xfrm>
            <a:off x="7254250" y="3617979"/>
            <a:ext cx="131400" cy="162600"/>
          </a:xfrm>
          <a:prstGeom prst="rect">
            <a:avLst/>
          </a:prstGeom>
          <a:noFill/>
          <a:ln>
            <a:noFill/>
          </a:ln>
        </p:spPr>
      </p:pic>
      <p:pic>
        <p:nvPicPr>
          <p:cNvPr id="912" name="Shape 912"/>
          <p:cNvPicPr preferRelativeResize="0"/>
          <p:nvPr/>
        </p:nvPicPr>
        <p:blipFill rotWithShape="1">
          <a:blip r:embed="rId7">
            <a:alphaModFix/>
          </a:blip>
          <a:srcRect/>
          <a:stretch/>
        </p:blipFill>
        <p:spPr>
          <a:xfrm>
            <a:off x="8688335" y="4392823"/>
            <a:ext cx="156600" cy="139200"/>
          </a:xfrm>
          <a:prstGeom prst="rect">
            <a:avLst/>
          </a:prstGeom>
          <a:noFill/>
          <a:ln>
            <a:noFill/>
          </a:ln>
        </p:spPr>
      </p:pic>
      <p:pic>
        <p:nvPicPr>
          <p:cNvPr id="913" name="Shape 913"/>
          <p:cNvPicPr preferRelativeResize="0"/>
          <p:nvPr/>
        </p:nvPicPr>
        <p:blipFill rotWithShape="1">
          <a:blip r:embed="rId8">
            <a:alphaModFix/>
          </a:blip>
          <a:srcRect/>
          <a:stretch/>
        </p:blipFill>
        <p:spPr>
          <a:xfrm>
            <a:off x="7306103" y="4362041"/>
            <a:ext cx="147900" cy="201600"/>
          </a:xfrm>
          <a:prstGeom prst="rect">
            <a:avLst/>
          </a:prstGeom>
          <a:noFill/>
          <a:ln>
            <a:noFill/>
          </a:ln>
        </p:spPr>
      </p:pic>
      <p:grpSp>
        <p:nvGrpSpPr>
          <p:cNvPr id="914" name="Shape 914"/>
          <p:cNvGrpSpPr/>
          <p:nvPr/>
        </p:nvGrpSpPr>
        <p:grpSpPr>
          <a:xfrm rot="5127280">
            <a:off x="7212032" y="4042274"/>
            <a:ext cx="78975" cy="77391"/>
            <a:chOff x="5833067" y="2493728"/>
            <a:chExt cx="183000" cy="183000"/>
          </a:xfrm>
        </p:grpSpPr>
        <p:sp>
          <p:nvSpPr>
            <p:cNvPr id="915" name="Shape 915"/>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16" name="Shape 916"/>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923" name="Shape 923"/>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Focus</a:t>
            </a:r>
            <a:r>
              <a:rPr lang="en-US" sz="4000" b="1"/>
              <a:t> your</a:t>
            </a:r>
            <a:r>
              <a:rPr lang="en-US" sz="4000" b="1">
                <a:solidFill>
                  <a:schemeClr val="accent2"/>
                </a:solidFill>
              </a:rPr>
              <a:t> </a:t>
            </a:r>
            <a:r>
              <a:rPr lang="en-US" sz="4000" b="1"/>
              <a:t>Audience’s Attention</a:t>
            </a:r>
          </a:p>
          <a:p>
            <a:pPr lvl="0" algn="ctr" rtl="0">
              <a:lnSpc>
                <a:spcPct val="115000"/>
              </a:lnSpc>
              <a:spcBef>
                <a:spcPts val="0"/>
              </a:spcBef>
              <a:buClr>
                <a:schemeClr val="dk1"/>
              </a:buClr>
              <a:buSzPct val="25000"/>
              <a:buFont typeface="Arial"/>
              <a:buNone/>
            </a:pPr>
            <a:r>
              <a:rPr lang="en-US" sz="1800" b="1">
                <a:solidFill>
                  <a:srgbClr val="666666"/>
                </a:solidFill>
              </a:rPr>
              <a:t>Before Focusing</a:t>
            </a:r>
          </a:p>
        </p:txBody>
      </p:sp>
      <p:sp>
        <p:nvSpPr>
          <p:cNvPr id="924" name="Shape 924"/>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46</a:t>
            </a:fld>
            <a:endParaRPr lang="en-US" sz="750" b="1">
              <a:solidFill>
                <a:schemeClr val="dk1"/>
              </a:solidFill>
              <a:latin typeface="Arial"/>
              <a:ea typeface="Arial"/>
              <a:cs typeface="Arial"/>
              <a:sym typeface="Arial"/>
            </a:endParaRPr>
          </a:p>
        </p:txBody>
      </p:sp>
      <p:sp>
        <p:nvSpPr>
          <p:cNvPr id="925" name="Shape 925"/>
          <p:cNvSpPr txBox="1"/>
          <p:nvPr/>
        </p:nvSpPr>
        <p:spPr>
          <a:xfrm>
            <a:off x="683225" y="1396575"/>
            <a:ext cx="3378600" cy="363000"/>
          </a:xfrm>
          <a:prstGeom prst="rect">
            <a:avLst/>
          </a:prstGeom>
          <a:noFill/>
          <a:ln>
            <a:noFill/>
          </a:ln>
        </p:spPr>
        <p:txBody>
          <a:bodyPr wrap="square" lIns="91425" tIns="91425" rIns="91425" bIns="91425" anchor="t" anchorCtr="0">
            <a:noAutofit/>
          </a:bodyPr>
          <a:lstStyle/>
          <a:p>
            <a:pPr lvl="0">
              <a:spcBef>
                <a:spcPts val="0"/>
              </a:spcBef>
              <a:buNone/>
            </a:pPr>
            <a:r>
              <a:rPr lang="en-US" b="1">
                <a:solidFill>
                  <a:schemeClr val="accent2"/>
                </a:solidFill>
              </a:rPr>
              <a:t>Preattentive</a:t>
            </a:r>
            <a:r>
              <a:rPr lang="en-US" b="1">
                <a:solidFill>
                  <a:srgbClr val="666666"/>
                </a:solidFill>
              </a:rPr>
              <a:t> Attributes</a:t>
            </a:r>
          </a:p>
        </p:txBody>
      </p:sp>
      <p:pic>
        <p:nvPicPr>
          <p:cNvPr id="926" name="Shape 926" descr="Screen Shot 2017-09-22 at 12.09.16 AM.png"/>
          <p:cNvPicPr preferRelativeResize="0"/>
          <p:nvPr/>
        </p:nvPicPr>
        <p:blipFill>
          <a:blip r:embed="rId3">
            <a:alphaModFix/>
          </a:blip>
          <a:stretch>
            <a:fillRect/>
          </a:stretch>
        </p:blipFill>
        <p:spPr>
          <a:xfrm>
            <a:off x="2290500" y="1759575"/>
            <a:ext cx="4779494" cy="285823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933" name="Shape 933"/>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solidFill>
                  <a:schemeClr val="accent2"/>
                </a:solidFill>
              </a:rPr>
              <a:t>Focus </a:t>
            </a:r>
            <a:r>
              <a:rPr lang="en-US" sz="4000" b="1"/>
              <a:t>Your Audience’s Attention</a:t>
            </a:r>
          </a:p>
          <a:p>
            <a:pPr lvl="0" algn="ctr" rtl="0">
              <a:lnSpc>
                <a:spcPct val="115000"/>
              </a:lnSpc>
              <a:spcBef>
                <a:spcPts val="0"/>
              </a:spcBef>
              <a:buClr>
                <a:schemeClr val="dk1"/>
              </a:buClr>
              <a:buSzPct val="25000"/>
              <a:buFont typeface="Arial"/>
              <a:buNone/>
            </a:pPr>
            <a:r>
              <a:rPr lang="en-US" sz="1800" b="1">
                <a:solidFill>
                  <a:srgbClr val="666666"/>
                </a:solidFill>
              </a:rPr>
              <a:t>Cognitive Load</a:t>
            </a:r>
          </a:p>
        </p:txBody>
      </p:sp>
      <p:sp>
        <p:nvSpPr>
          <p:cNvPr id="934" name="Shape 934"/>
          <p:cNvSpPr txBox="1"/>
          <p:nvPr/>
        </p:nvSpPr>
        <p:spPr>
          <a:xfrm>
            <a:off x="714225" y="1473488"/>
            <a:ext cx="2069400" cy="362100"/>
          </a:xfrm>
          <a:prstGeom prst="rect">
            <a:avLst/>
          </a:prstGeom>
          <a:noFill/>
          <a:ln>
            <a:noFill/>
          </a:ln>
        </p:spPr>
        <p:txBody>
          <a:bodyPr wrap="square" lIns="0" tIns="0" rIns="0" bIns="0" anchor="b" anchorCtr="0">
            <a:noAutofit/>
          </a:bodyPr>
          <a:lstStyle/>
          <a:p>
            <a:pPr lvl="0" rtl="0">
              <a:spcBef>
                <a:spcPts val="0"/>
              </a:spcBef>
              <a:buNone/>
            </a:pPr>
            <a:r>
              <a:rPr lang="en-US" sz="1800" b="1">
                <a:solidFill>
                  <a:schemeClr val="accent2"/>
                </a:solidFill>
              </a:rPr>
              <a:t>Path </a:t>
            </a:r>
            <a:r>
              <a:rPr lang="en-US" sz="1800" b="1">
                <a:solidFill>
                  <a:srgbClr val="666666"/>
                </a:solidFill>
              </a:rPr>
              <a:t>of our eyes</a:t>
            </a:r>
          </a:p>
        </p:txBody>
      </p:sp>
      <p:pic>
        <p:nvPicPr>
          <p:cNvPr id="935" name="Shape 935" descr="howweread.png"/>
          <p:cNvPicPr preferRelativeResize="0"/>
          <p:nvPr/>
        </p:nvPicPr>
        <p:blipFill>
          <a:blip r:embed="rId3">
            <a:alphaModFix/>
          </a:blip>
          <a:stretch>
            <a:fillRect/>
          </a:stretch>
        </p:blipFill>
        <p:spPr>
          <a:xfrm>
            <a:off x="338325" y="2017789"/>
            <a:ext cx="2670139" cy="2196488"/>
          </a:xfrm>
          <a:prstGeom prst="rect">
            <a:avLst/>
          </a:prstGeom>
          <a:noFill/>
          <a:ln>
            <a:noFill/>
          </a:ln>
        </p:spPr>
      </p:pic>
      <p:pic>
        <p:nvPicPr>
          <p:cNvPr id="936" name="Shape 936" descr="conesAndrods.gif"/>
          <p:cNvPicPr preferRelativeResize="0"/>
          <p:nvPr/>
        </p:nvPicPr>
        <p:blipFill>
          <a:blip r:embed="rId4">
            <a:alphaModFix/>
          </a:blip>
          <a:stretch>
            <a:fillRect/>
          </a:stretch>
        </p:blipFill>
        <p:spPr>
          <a:xfrm>
            <a:off x="6078150" y="1768900"/>
            <a:ext cx="2586600" cy="2586600"/>
          </a:xfrm>
          <a:prstGeom prst="rect">
            <a:avLst/>
          </a:prstGeom>
          <a:noFill/>
          <a:ln>
            <a:noFill/>
          </a:ln>
        </p:spPr>
      </p:pic>
      <p:sp>
        <p:nvSpPr>
          <p:cNvPr id="937" name="Shape 937"/>
          <p:cNvSpPr txBox="1"/>
          <p:nvPr/>
        </p:nvSpPr>
        <p:spPr>
          <a:xfrm>
            <a:off x="6163950" y="1448100"/>
            <a:ext cx="2544000" cy="362100"/>
          </a:xfrm>
          <a:prstGeom prst="rect">
            <a:avLst/>
          </a:prstGeom>
          <a:noFill/>
          <a:ln>
            <a:noFill/>
          </a:ln>
        </p:spPr>
        <p:txBody>
          <a:bodyPr wrap="square" lIns="0" tIns="0" rIns="0" bIns="0" anchor="b" anchorCtr="0">
            <a:noAutofit/>
          </a:bodyPr>
          <a:lstStyle/>
          <a:p>
            <a:pPr lvl="0" rtl="0">
              <a:spcBef>
                <a:spcPts val="0"/>
              </a:spcBef>
              <a:buNone/>
            </a:pPr>
            <a:r>
              <a:rPr lang="en-US" sz="1800" b="1">
                <a:solidFill>
                  <a:srgbClr val="666666"/>
                </a:solidFill>
              </a:rPr>
              <a:t>More</a:t>
            </a:r>
            <a:r>
              <a:rPr lang="en-US" sz="1800" b="1">
                <a:solidFill>
                  <a:schemeClr val="accent2"/>
                </a:solidFill>
              </a:rPr>
              <a:t> rods </a:t>
            </a:r>
            <a:r>
              <a:rPr lang="en-US" sz="1800" b="1">
                <a:solidFill>
                  <a:srgbClr val="666666"/>
                </a:solidFill>
              </a:rPr>
              <a:t>than cones</a:t>
            </a:r>
          </a:p>
        </p:txBody>
      </p:sp>
      <p:pic>
        <p:nvPicPr>
          <p:cNvPr id="938" name="Shape 938" descr="Screen Shot 2017-09-21 at 10.10.07 PM.png"/>
          <p:cNvPicPr preferRelativeResize="0"/>
          <p:nvPr/>
        </p:nvPicPr>
        <p:blipFill>
          <a:blip r:embed="rId5">
            <a:alphaModFix/>
          </a:blip>
          <a:stretch>
            <a:fillRect/>
          </a:stretch>
        </p:blipFill>
        <p:spPr>
          <a:xfrm>
            <a:off x="2380125" y="4636900"/>
            <a:ext cx="4776700" cy="362100"/>
          </a:xfrm>
          <a:prstGeom prst="rect">
            <a:avLst/>
          </a:prstGeom>
          <a:noFill/>
          <a:ln>
            <a:noFill/>
          </a:ln>
        </p:spPr>
      </p:pic>
      <p:sp>
        <p:nvSpPr>
          <p:cNvPr id="939" name="Shape 939"/>
          <p:cNvSpPr txBox="1"/>
          <p:nvPr/>
        </p:nvSpPr>
        <p:spPr>
          <a:xfrm>
            <a:off x="2783625" y="4214275"/>
            <a:ext cx="3666300" cy="362100"/>
          </a:xfrm>
          <a:prstGeom prst="rect">
            <a:avLst/>
          </a:prstGeom>
          <a:noFill/>
          <a:ln>
            <a:noFill/>
          </a:ln>
        </p:spPr>
        <p:txBody>
          <a:bodyPr wrap="square" lIns="0" tIns="0" rIns="0" bIns="0" anchor="b" anchorCtr="0">
            <a:noAutofit/>
          </a:bodyPr>
          <a:lstStyle/>
          <a:p>
            <a:pPr lvl="0" rtl="0">
              <a:spcBef>
                <a:spcPts val="0"/>
              </a:spcBef>
              <a:buNone/>
            </a:pPr>
            <a:r>
              <a:rPr lang="en-US" sz="1800" b="1">
                <a:solidFill>
                  <a:srgbClr val="666666"/>
                </a:solidFill>
              </a:rPr>
              <a:t>Avoid combining </a:t>
            </a:r>
            <a:r>
              <a:rPr lang="en-US" sz="1800" b="1">
                <a:solidFill>
                  <a:srgbClr val="CC0000"/>
                </a:solidFill>
              </a:rPr>
              <a:t>reds</a:t>
            </a:r>
            <a:r>
              <a:rPr lang="en-US" sz="1800" b="1">
                <a:solidFill>
                  <a:srgbClr val="666666"/>
                </a:solidFill>
              </a:rPr>
              <a:t> and </a:t>
            </a:r>
            <a:r>
              <a:rPr lang="en-US" sz="1800" b="1">
                <a:solidFill>
                  <a:schemeClr val="accent2"/>
                </a:solidFill>
              </a:rPr>
              <a:t>blues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946" name="Shape 946"/>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Think like a</a:t>
            </a:r>
            <a:r>
              <a:rPr lang="en-US" sz="4000" b="1">
                <a:solidFill>
                  <a:schemeClr val="accent2"/>
                </a:solidFill>
              </a:rPr>
              <a:t> Designer</a:t>
            </a:r>
          </a:p>
          <a:p>
            <a:pPr lvl="0" algn="ctr" rtl="0">
              <a:lnSpc>
                <a:spcPct val="115000"/>
              </a:lnSpc>
              <a:spcBef>
                <a:spcPts val="0"/>
              </a:spcBef>
              <a:buClr>
                <a:schemeClr val="dk1"/>
              </a:buClr>
              <a:buSzPct val="25000"/>
              <a:buFont typeface="Arial"/>
              <a:buNone/>
            </a:pPr>
            <a:r>
              <a:rPr lang="en-US" sz="1800" b="1">
                <a:solidFill>
                  <a:srgbClr val="666666"/>
                </a:solidFill>
              </a:rPr>
              <a:t>Affordance</a:t>
            </a:r>
          </a:p>
        </p:txBody>
      </p:sp>
      <p:sp>
        <p:nvSpPr>
          <p:cNvPr id="947" name="Shape 947"/>
          <p:cNvSpPr txBox="1"/>
          <p:nvPr/>
        </p:nvSpPr>
        <p:spPr>
          <a:xfrm>
            <a:off x="835225" y="1426850"/>
            <a:ext cx="5320800" cy="4035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2400" b="1">
                <a:solidFill>
                  <a:srgbClr val="999999"/>
                </a:solidFill>
              </a:rPr>
              <a:t>What should I do with this?</a:t>
            </a:r>
          </a:p>
        </p:txBody>
      </p:sp>
      <p:sp>
        <p:nvSpPr>
          <p:cNvPr id="948" name="Shape 948"/>
          <p:cNvSpPr/>
          <p:nvPr/>
        </p:nvSpPr>
        <p:spPr>
          <a:xfrm>
            <a:off x="7140448"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949" name="Shape 949"/>
          <p:cNvGrpSpPr/>
          <p:nvPr/>
        </p:nvGrpSpPr>
        <p:grpSpPr>
          <a:xfrm rot="-2493359">
            <a:off x="8423632" y="4647557"/>
            <a:ext cx="74099" cy="82222"/>
            <a:chOff x="5833067" y="2493728"/>
            <a:chExt cx="183000" cy="183000"/>
          </a:xfrm>
        </p:grpSpPr>
        <p:sp>
          <p:nvSpPr>
            <p:cNvPr id="950" name="Shape 950"/>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51" name="Shape 951"/>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952" name="Shape 952"/>
          <p:cNvGrpSpPr/>
          <p:nvPr/>
        </p:nvGrpSpPr>
        <p:grpSpPr>
          <a:xfrm rot="8279631">
            <a:off x="7605685" y="3380923"/>
            <a:ext cx="74079" cy="82260"/>
            <a:chOff x="5833067" y="2493728"/>
            <a:chExt cx="183000" cy="183000"/>
          </a:xfrm>
        </p:grpSpPr>
        <p:sp>
          <p:nvSpPr>
            <p:cNvPr id="953" name="Shape 953"/>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54" name="Shape 954"/>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FFFFFF"/>
                </a:solidFill>
                <a:latin typeface="Arial"/>
                <a:ea typeface="Arial"/>
                <a:cs typeface="Arial"/>
                <a:sym typeface="Arial"/>
              </a:endParaRPr>
            </a:p>
          </p:txBody>
        </p:sp>
      </p:grpSp>
      <p:sp>
        <p:nvSpPr>
          <p:cNvPr id="955" name="Shape 955"/>
          <p:cNvSpPr/>
          <p:nvPr/>
        </p:nvSpPr>
        <p:spPr>
          <a:xfrm>
            <a:off x="7870613" y="3181676"/>
            <a:ext cx="360000" cy="3597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999999"/>
              </a:solidFill>
              <a:latin typeface="Arial"/>
              <a:ea typeface="Arial"/>
              <a:cs typeface="Arial"/>
              <a:sym typeface="Arial"/>
            </a:endParaRPr>
          </a:p>
        </p:txBody>
      </p:sp>
      <p:sp>
        <p:nvSpPr>
          <p:cNvPr id="956" name="Shape 956"/>
          <p:cNvSpPr/>
          <p:nvPr/>
        </p:nvSpPr>
        <p:spPr>
          <a:xfrm>
            <a:off x="8599519" y="428000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57" name="Shape 957"/>
          <p:cNvSpPr/>
          <p:nvPr/>
        </p:nvSpPr>
        <p:spPr>
          <a:xfrm>
            <a:off x="8546582"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pic>
        <p:nvPicPr>
          <p:cNvPr id="958" name="Shape 958"/>
          <p:cNvPicPr preferRelativeResize="0"/>
          <p:nvPr/>
        </p:nvPicPr>
        <p:blipFill rotWithShape="1">
          <a:blip r:embed="rId3">
            <a:alphaModFix/>
          </a:blip>
          <a:srcRect/>
          <a:stretch/>
        </p:blipFill>
        <p:spPr>
          <a:xfrm>
            <a:off x="8640881" y="3614331"/>
            <a:ext cx="156600" cy="139200"/>
          </a:xfrm>
          <a:prstGeom prst="rect">
            <a:avLst/>
          </a:prstGeom>
          <a:noFill/>
          <a:ln>
            <a:noFill/>
          </a:ln>
        </p:spPr>
      </p:pic>
      <p:sp>
        <p:nvSpPr>
          <p:cNvPr id="959" name="Shape 959"/>
          <p:cNvSpPr/>
          <p:nvPr/>
        </p:nvSpPr>
        <p:spPr>
          <a:xfrm>
            <a:off x="7877216" y="4622260"/>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60" name="Shape 960"/>
          <p:cNvSpPr/>
          <p:nvPr/>
        </p:nvSpPr>
        <p:spPr>
          <a:xfrm>
            <a:off x="7199968" y="4291553"/>
            <a:ext cx="360000" cy="341400"/>
          </a:xfrm>
          <a:prstGeom prst="ellipse">
            <a:avLst/>
          </a:prstGeom>
          <a:solidFill>
            <a:schemeClr val="accent2"/>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961" name="Shape 961"/>
          <p:cNvGrpSpPr/>
          <p:nvPr/>
        </p:nvGrpSpPr>
        <p:grpSpPr>
          <a:xfrm rot="-8765390">
            <a:off x="8420357" y="3405759"/>
            <a:ext cx="80595" cy="82316"/>
            <a:chOff x="5833067" y="2493728"/>
            <a:chExt cx="183000" cy="183000"/>
          </a:xfrm>
        </p:grpSpPr>
        <p:sp>
          <p:nvSpPr>
            <p:cNvPr id="962" name="Shape 962"/>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63" name="Shape 963"/>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964" name="Shape 964"/>
          <p:cNvGrpSpPr/>
          <p:nvPr/>
        </p:nvGrpSpPr>
        <p:grpSpPr>
          <a:xfrm rot="1938841">
            <a:off x="7616125" y="4675168"/>
            <a:ext cx="74185" cy="82142"/>
            <a:chOff x="5833067" y="2493728"/>
            <a:chExt cx="183000" cy="183000"/>
          </a:xfrm>
        </p:grpSpPr>
        <p:sp>
          <p:nvSpPr>
            <p:cNvPr id="965" name="Shape 965"/>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66" name="Shape 966"/>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967" name="Shape 967"/>
          <p:cNvGrpSpPr/>
          <p:nvPr/>
        </p:nvGrpSpPr>
        <p:grpSpPr>
          <a:xfrm rot="-5400000">
            <a:off x="8825012" y="4033108"/>
            <a:ext cx="75231" cy="86632"/>
            <a:chOff x="5833067" y="2493728"/>
            <a:chExt cx="183000" cy="183000"/>
          </a:xfrm>
        </p:grpSpPr>
        <p:sp>
          <p:nvSpPr>
            <p:cNvPr id="968" name="Shape 968"/>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69" name="Shape 969"/>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pic>
        <p:nvPicPr>
          <p:cNvPr id="970" name="Shape 970"/>
          <p:cNvPicPr preferRelativeResize="0"/>
          <p:nvPr/>
        </p:nvPicPr>
        <p:blipFill rotWithShape="1">
          <a:blip r:embed="rId4">
            <a:alphaModFix/>
          </a:blip>
          <a:srcRect/>
          <a:stretch/>
        </p:blipFill>
        <p:spPr>
          <a:xfrm>
            <a:off x="7926076" y="3273975"/>
            <a:ext cx="249000" cy="174600"/>
          </a:xfrm>
          <a:prstGeom prst="rect">
            <a:avLst/>
          </a:prstGeom>
          <a:noFill/>
          <a:ln>
            <a:noFill/>
          </a:ln>
        </p:spPr>
      </p:pic>
      <p:pic>
        <p:nvPicPr>
          <p:cNvPr id="971" name="Shape 971"/>
          <p:cNvPicPr preferRelativeResize="0"/>
          <p:nvPr/>
        </p:nvPicPr>
        <p:blipFill rotWithShape="1">
          <a:blip r:embed="rId5">
            <a:alphaModFix/>
          </a:blip>
          <a:srcRect/>
          <a:stretch/>
        </p:blipFill>
        <p:spPr>
          <a:xfrm>
            <a:off x="7965151" y="4703300"/>
            <a:ext cx="181800" cy="180300"/>
          </a:xfrm>
          <a:prstGeom prst="rect">
            <a:avLst/>
          </a:prstGeom>
          <a:noFill/>
          <a:ln>
            <a:noFill/>
          </a:ln>
        </p:spPr>
      </p:pic>
      <p:pic>
        <p:nvPicPr>
          <p:cNvPr id="972" name="Shape 972"/>
          <p:cNvPicPr preferRelativeResize="0"/>
          <p:nvPr/>
        </p:nvPicPr>
        <p:blipFill rotWithShape="1">
          <a:blip r:embed="rId6">
            <a:alphaModFix/>
          </a:blip>
          <a:srcRect/>
          <a:stretch/>
        </p:blipFill>
        <p:spPr>
          <a:xfrm>
            <a:off x="7254250" y="3617979"/>
            <a:ext cx="131400" cy="162600"/>
          </a:xfrm>
          <a:prstGeom prst="rect">
            <a:avLst/>
          </a:prstGeom>
          <a:noFill/>
          <a:ln>
            <a:noFill/>
          </a:ln>
        </p:spPr>
      </p:pic>
      <p:pic>
        <p:nvPicPr>
          <p:cNvPr id="973" name="Shape 973"/>
          <p:cNvPicPr preferRelativeResize="0"/>
          <p:nvPr/>
        </p:nvPicPr>
        <p:blipFill rotWithShape="1">
          <a:blip r:embed="rId7">
            <a:alphaModFix/>
          </a:blip>
          <a:srcRect/>
          <a:stretch/>
        </p:blipFill>
        <p:spPr>
          <a:xfrm>
            <a:off x="8688335" y="4392823"/>
            <a:ext cx="156600" cy="139200"/>
          </a:xfrm>
          <a:prstGeom prst="rect">
            <a:avLst/>
          </a:prstGeom>
          <a:noFill/>
          <a:ln>
            <a:noFill/>
          </a:ln>
        </p:spPr>
      </p:pic>
      <p:pic>
        <p:nvPicPr>
          <p:cNvPr id="974" name="Shape 974"/>
          <p:cNvPicPr preferRelativeResize="0"/>
          <p:nvPr/>
        </p:nvPicPr>
        <p:blipFill rotWithShape="1">
          <a:blip r:embed="rId8">
            <a:alphaModFix/>
          </a:blip>
          <a:srcRect/>
          <a:stretch/>
        </p:blipFill>
        <p:spPr>
          <a:xfrm>
            <a:off x="7306103" y="4362041"/>
            <a:ext cx="147900" cy="201600"/>
          </a:xfrm>
          <a:prstGeom prst="rect">
            <a:avLst/>
          </a:prstGeom>
          <a:noFill/>
          <a:ln>
            <a:noFill/>
          </a:ln>
        </p:spPr>
      </p:pic>
      <p:grpSp>
        <p:nvGrpSpPr>
          <p:cNvPr id="975" name="Shape 975"/>
          <p:cNvGrpSpPr/>
          <p:nvPr/>
        </p:nvGrpSpPr>
        <p:grpSpPr>
          <a:xfrm rot="5127280">
            <a:off x="7212032" y="4042274"/>
            <a:ext cx="78975" cy="77391"/>
            <a:chOff x="5833067" y="2493728"/>
            <a:chExt cx="183000" cy="183000"/>
          </a:xfrm>
        </p:grpSpPr>
        <p:sp>
          <p:nvSpPr>
            <p:cNvPr id="976" name="Shape 976"/>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977" name="Shape 977"/>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pic>
        <p:nvPicPr>
          <p:cNvPr id="978" name="Shape 978" descr="chair.jpg"/>
          <p:cNvPicPr preferRelativeResize="0"/>
          <p:nvPr/>
        </p:nvPicPr>
        <p:blipFill>
          <a:blip r:embed="rId9">
            <a:alphaModFix/>
          </a:blip>
          <a:stretch>
            <a:fillRect/>
          </a:stretch>
        </p:blipFill>
        <p:spPr>
          <a:xfrm>
            <a:off x="1183375" y="1922500"/>
            <a:ext cx="2907950" cy="2907950"/>
          </a:xfrm>
          <a:prstGeom prst="rect">
            <a:avLst/>
          </a:prstGeom>
          <a:noFill/>
          <a:ln>
            <a:noFill/>
          </a:ln>
        </p:spPr>
      </p:pic>
      <p:sp>
        <p:nvSpPr>
          <p:cNvPr id="979" name="Shape 979"/>
          <p:cNvSpPr txBox="1"/>
          <p:nvPr/>
        </p:nvSpPr>
        <p:spPr>
          <a:xfrm>
            <a:off x="2913650" y="2455450"/>
            <a:ext cx="485100" cy="4035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2400" b="1">
                <a:solidFill>
                  <a:srgbClr val="999999"/>
                </a:solidFill>
              </a:rPr>
              <a:t>sit!</a:t>
            </a:r>
          </a:p>
        </p:txBody>
      </p:sp>
      <p:sp>
        <p:nvSpPr>
          <p:cNvPr id="980" name="Shape 980"/>
          <p:cNvSpPr txBox="1"/>
          <p:nvPr/>
        </p:nvSpPr>
        <p:spPr>
          <a:xfrm>
            <a:off x="3121300" y="4605838"/>
            <a:ext cx="3893100" cy="220800"/>
          </a:xfrm>
          <a:prstGeom prst="rect">
            <a:avLst/>
          </a:prstGeom>
          <a:noFill/>
          <a:ln>
            <a:noFill/>
          </a:ln>
        </p:spPr>
        <p:txBody>
          <a:bodyPr wrap="square" lIns="0" tIns="0" rIns="0" bIns="0" anchor="b" anchorCtr="0">
            <a:noAutofit/>
          </a:bodyPr>
          <a:lstStyle/>
          <a:p>
            <a:pPr lvl="0" rtl="0">
              <a:lnSpc>
                <a:spcPct val="80000"/>
              </a:lnSpc>
              <a:spcBef>
                <a:spcPts val="0"/>
              </a:spcBef>
              <a:buClr>
                <a:schemeClr val="dk1"/>
              </a:buClr>
              <a:buFont typeface="Arial"/>
              <a:buNone/>
            </a:pPr>
            <a:r>
              <a:rPr lang="en-US" b="1">
                <a:solidFill>
                  <a:srgbClr val="999999"/>
                </a:solidFill>
              </a:rPr>
              <a:t>Important for </a:t>
            </a:r>
            <a:r>
              <a:rPr lang="en-US" b="1">
                <a:solidFill>
                  <a:schemeClr val="accent2"/>
                </a:solidFill>
              </a:rPr>
              <a:t>Interactive Visualizations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Shape 986"/>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987" name="Shape 987"/>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Think like a</a:t>
            </a:r>
            <a:r>
              <a:rPr lang="en-US" sz="4000" b="1">
                <a:solidFill>
                  <a:schemeClr val="accent2"/>
                </a:solidFill>
              </a:rPr>
              <a:t> Designer</a:t>
            </a:r>
          </a:p>
          <a:p>
            <a:pPr lvl="0" algn="ctr" rtl="0">
              <a:lnSpc>
                <a:spcPct val="115000"/>
              </a:lnSpc>
              <a:spcBef>
                <a:spcPts val="0"/>
              </a:spcBef>
              <a:buClr>
                <a:schemeClr val="dk1"/>
              </a:buClr>
              <a:buSzPct val="25000"/>
              <a:buFont typeface="Arial"/>
              <a:buNone/>
            </a:pPr>
            <a:r>
              <a:rPr lang="en-US" sz="1800" b="1">
                <a:solidFill>
                  <a:srgbClr val="666666"/>
                </a:solidFill>
              </a:rPr>
              <a:t>Add Visual Context</a:t>
            </a:r>
          </a:p>
        </p:txBody>
      </p:sp>
      <p:sp>
        <p:nvSpPr>
          <p:cNvPr id="988" name="Shape 988"/>
          <p:cNvSpPr txBox="1"/>
          <p:nvPr/>
        </p:nvSpPr>
        <p:spPr>
          <a:xfrm>
            <a:off x="4908875" y="2312375"/>
            <a:ext cx="2992500" cy="2871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Font typeface="Arial"/>
              <a:buNone/>
            </a:pPr>
            <a:endParaRPr sz="2400" b="1">
              <a:solidFill>
                <a:schemeClr val="dk1"/>
              </a:solidFill>
            </a:endParaRPr>
          </a:p>
          <a:p>
            <a:pPr marL="0" marR="0" lvl="0" indent="0" algn="l" rtl="0">
              <a:lnSpc>
                <a:spcPct val="80000"/>
              </a:lnSpc>
              <a:spcBef>
                <a:spcPts val="0"/>
              </a:spcBef>
              <a:buClr>
                <a:schemeClr val="dk1"/>
              </a:buClr>
              <a:buSzPct val="25000"/>
              <a:buFont typeface="Arial"/>
              <a:buNone/>
            </a:pPr>
            <a:r>
              <a:rPr lang="en-US" sz="1800" b="1"/>
              <a:t>Just a </a:t>
            </a:r>
            <a:r>
              <a:rPr lang="en-US" sz="1800" b="1">
                <a:solidFill>
                  <a:schemeClr val="accent2"/>
                </a:solidFill>
              </a:rPr>
              <a:t>stacked bar chart</a:t>
            </a:r>
          </a:p>
        </p:txBody>
      </p:sp>
      <p:pic>
        <p:nvPicPr>
          <p:cNvPr id="989" name="Shape 989" descr="Coffe mugs exampl.png"/>
          <p:cNvPicPr preferRelativeResize="0"/>
          <p:nvPr/>
        </p:nvPicPr>
        <p:blipFill>
          <a:blip r:embed="rId3">
            <a:alphaModFix/>
          </a:blip>
          <a:stretch>
            <a:fillRect/>
          </a:stretch>
        </p:blipFill>
        <p:spPr>
          <a:xfrm>
            <a:off x="710875" y="1404575"/>
            <a:ext cx="3829776" cy="3268475"/>
          </a:xfrm>
          <a:prstGeom prst="rect">
            <a:avLst/>
          </a:prstGeom>
          <a:noFill/>
          <a:ln>
            <a:noFill/>
          </a:ln>
        </p:spPr>
      </p:pic>
      <p:pic>
        <p:nvPicPr>
          <p:cNvPr id="990" name="Shape 990" descr="Screen Shot 2017-09-21 at 10.00.11 AM.png"/>
          <p:cNvPicPr preferRelativeResize="0"/>
          <p:nvPr/>
        </p:nvPicPr>
        <p:blipFill>
          <a:blip r:embed="rId4">
            <a:alphaModFix/>
          </a:blip>
          <a:stretch>
            <a:fillRect/>
          </a:stretch>
        </p:blipFill>
        <p:spPr>
          <a:xfrm>
            <a:off x="5357150" y="2599475"/>
            <a:ext cx="2095942" cy="11657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307" name="Shape 307"/>
          <p:cNvSpPr txBox="1"/>
          <p:nvPr/>
        </p:nvSpPr>
        <p:spPr>
          <a:xfrm>
            <a:off x="442625" y="70900"/>
            <a:ext cx="4230000" cy="20238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4000" b="1">
                <a:solidFill>
                  <a:schemeClr val="dk1"/>
                </a:solidFill>
              </a:rPr>
              <a:t>We visualize for </a:t>
            </a:r>
            <a:r>
              <a:rPr lang="en-US" sz="4000" b="1">
                <a:solidFill>
                  <a:schemeClr val="accent2"/>
                </a:solidFill>
              </a:rPr>
              <a:t>two</a:t>
            </a:r>
            <a:r>
              <a:rPr lang="en-US" sz="4000" b="1">
                <a:solidFill>
                  <a:schemeClr val="dk1"/>
                </a:solidFill>
              </a:rPr>
              <a:t> different reasons</a:t>
            </a:r>
          </a:p>
        </p:txBody>
      </p:sp>
      <p:sp>
        <p:nvSpPr>
          <p:cNvPr id="308" name="Shape 308"/>
          <p:cNvSpPr txBox="1"/>
          <p:nvPr/>
        </p:nvSpPr>
        <p:spPr>
          <a:xfrm>
            <a:off x="1452275" y="2279024"/>
            <a:ext cx="2956800" cy="3309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600" b="1"/>
              <a:t>Finding</a:t>
            </a:r>
            <a:r>
              <a:rPr lang="en-US" sz="1600">
                <a:solidFill>
                  <a:schemeClr val="dk1"/>
                </a:solidFill>
              </a:rPr>
              <a:t> Stories (</a:t>
            </a:r>
            <a:r>
              <a:rPr lang="en-US" sz="1600" b="1">
                <a:solidFill>
                  <a:schemeClr val="dk1"/>
                </a:solidFill>
              </a:rPr>
              <a:t>Exploratory</a:t>
            </a:r>
            <a:r>
              <a:rPr lang="en-US" sz="1600">
                <a:solidFill>
                  <a:schemeClr val="dk1"/>
                </a:solidFill>
              </a:rPr>
              <a:t>)</a:t>
            </a:r>
          </a:p>
        </p:txBody>
      </p:sp>
      <p:sp>
        <p:nvSpPr>
          <p:cNvPr id="309" name="Shape 309"/>
          <p:cNvSpPr txBox="1"/>
          <p:nvPr/>
        </p:nvSpPr>
        <p:spPr>
          <a:xfrm>
            <a:off x="5462350" y="2257415"/>
            <a:ext cx="2956800" cy="3741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600" b="1">
                <a:solidFill>
                  <a:schemeClr val="accent2"/>
                </a:solidFill>
              </a:rPr>
              <a:t>Telling</a:t>
            </a:r>
            <a:r>
              <a:rPr lang="en-US" sz="1600">
                <a:solidFill>
                  <a:schemeClr val="dk1"/>
                </a:solidFill>
              </a:rPr>
              <a:t> Stories (</a:t>
            </a:r>
            <a:r>
              <a:rPr lang="en-US" sz="1600" b="1">
                <a:solidFill>
                  <a:schemeClr val="accent2"/>
                </a:solidFill>
              </a:rPr>
              <a:t>Explanatory</a:t>
            </a:r>
            <a:r>
              <a:rPr lang="en-US" sz="1600">
                <a:solidFill>
                  <a:schemeClr val="dk1"/>
                </a:solidFill>
              </a:rPr>
              <a:t>)</a:t>
            </a:r>
          </a:p>
        </p:txBody>
      </p:sp>
      <p:pic>
        <p:nvPicPr>
          <p:cNvPr id="310" name="Shape 310" descr="Screen Shot 2017-09-20 at 1.54.35 PM.png"/>
          <p:cNvPicPr preferRelativeResize="0"/>
          <p:nvPr/>
        </p:nvPicPr>
        <p:blipFill>
          <a:blip r:embed="rId3">
            <a:alphaModFix/>
          </a:blip>
          <a:stretch>
            <a:fillRect/>
          </a:stretch>
        </p:blipFill>
        <p:spPr>
          <a:xfrm>
            <a:off x="1608113" y="2660900"/>
            <a:ext cx="2553526" cy="1912024"/>
          </a:xfrm>
          <a:prstGeom prst="rect">
            <a:avLst/>
          </a:prstGeom>
          <a:noFill/>
          <a:ln>
            <a:noFill/>
          </a:ln>
        </p:spPr>
      </p:pic>
      <p:pic>
        <p:nvPicPr>
          <p:cNvPr id="311" name="Shape 311" descr="Screen Shot 2017-09-20 at 1.55.36 PM.png"/>
          <p:cNvPicPr preferRelativeResize="0"/>
          <p:nvPr/>
        </p:nvPicPr>
        <p:blipFill>
          <a:blip r:embed="rId4">
            <a:alphaModFix/>
          </a:blip>
          <a:stretch>
            <a:fillRect/>
          </a:stretch>
        </p:blipFill>
        <p:spPr>
          <a:xfrm>
            <a:off x="5566149" y="2660900"/>
            <a:ext cx="2622271" cy="1912024"/>
          </a:xfrm>
          <a:prstGeom prst="rect">
            <a:avLst/>
          </a:prstGeom>
          <a:noFill/>
          <a:ln>
            <a:noFill/>
          </a:ln>
        </p:spPr>
      </p:pic>
      <p:cxnSp>
        <p:nvCxnSpPr>
          <p:cNvPr id="312" name="Shape 312"/>
          <p:cNvCxnSpPr/>
          <p:nvPr/>
        </p:nvCxnSpPr>
        <p:spPr>
          <a:xfrm>
            <a:off x="4619700" y="3529300"/>
            <a:ext cx="4884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997" name="Shape 997"/>
          <p:cNvSpPr txBox="1"/>
          <p:nvPr/>
        </p:nvSpPr>
        <p:spPr>
          <a:xfrm>
            <a:off x="436050" y="0"/>
            <a:ext cx="8271900" cy="7263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Specific </a:t>
            </a:r>
            <a:r>
              <a:rPr lang="en-US" sz="4000" b="1">
                <a:solidFill>
                  <a:schemeClr val="accent2"/>
                </a:solidFill>
              </a:rPr>
              <a:t>Examples</a:t>
            </a:r>
          </a:p>
        </p:txBody>
      </p:sp>
      <p:sp>
        <p:nvSpPr>
          <p:cNvPr id="998" name="Shape 998"/>
          <p:cNvSpPr/>
          <p:nvPr/>
        </p:nvSpPr>
        <p:spPr>
          <a:xfrm>
            <a:off x="7140448" y="3529594"/>
            <a:ext cx="360000" cy="341400"/>
          </a:xfrm>
          <a:prstGeom prst="ellipse">
            <a:avLst/>
          </a:prstGeom>
          <a:solidFill>
            <a:schemeClr val="accent2"/>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999" name="Shape 999"/>
          <p:cNvGrpSpPr/>
          <p:nvPr/>
        </p:nvGrpSpPr>
        <p:grpSpPr>
          <a:xfrm rot="-2493359">
            <a:off x="8423632" y="4647557"/>
            <a:ext cx="74099" cy="82222"/>
            <a:chOff x="5833067" y="2493728"/>
            <a:chExt cx="183000" cy="183000"/>
          </a:xfrm>
        </p:grpSpPr>
        <p:sp>
          <p:nvSpPr>
            <p:cNvPr id="1000" name="Shape 1000"/>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1001" name="Shape 1001"/>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sp>
        <p:nvSpPr>
          <p:cNvPr id="1002" name="Shape 1002"/>
          <p:cNvSpPr/>
          <p:nvPr/>
        </p:nvSpPr>
        <p:spPr>
          <a:xfrm>
            <a:off x="7870613" y="3181676"/>
            <a:ext cx="360000" cy="3597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999999"/>
              </a:solidFill>
              <a:latin typeface="Arial"/>
              <a:ea typeface="Arial"/>
              <a:cs typeface="Arial"/>
              <a:sym typeface="Arial"/>
            </a:endParaRPr>
          </a:p>
        </p:txBody>
      </p:sp>
      <p:sp>
        <p:nvSpPr>
          <p:cNvPr id="1003" name="Shape 1003"/>
          <p:cNvSpPr/>
          <p:nvPr/>
        </p:nvSpPr>
        <p:spPr>
          <a:xfrm>
            <a:off x="8599519" y="428000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1004" name="Shape 1004"/>
          <p:cNvGrpSpPr/>
          <p:nvPr/>
        </p:nvGrpSpPr>
        <p:grpSpPr>
          <a:xfrm rot="8279631">
            <a:off x="7605685" y="3380923"/>
            <a:ext cx="74079" cy="82260"/>
            <a:chOff x="5833067" y="2493728"/>
            <a:chExt cx="183000" cy="183000"/>
          </a:xfrm>
        </p:grpSpPr>
        <p:sp>
          <p:nvSpPr>
            <p:cNvPr id="1005" name="Shape 1005"/>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1006" name="Shape 1006"/>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FFFFFF"/>
                </a:solidFill>
                <a:latin typeface="Arial"/>
                <a:ea typeface="Arial"/>
                <a:cs typeface="Arial"/>
                <a:sym typeface="Arial"/>
              </a:endParaRPr>
            </a:p>
          </p:txBody>
        </p:sp>
      </p:grpSp>
      <p:sp>
        <p:nvSpPr>
          <p:cNvPr id="1007" name="Shape 1007"/>
          <p:cNvSpPr/>
          <p:nvPr/>
        </p:nvSpPr>
        <p:spPr>
          <a:xfrm>
            <a:off x="8546582" y="3529594"/>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pic>
        <p:nvPicPr>
          <p:cNvPr id="1008" name="Shape 1008"/>
          <p:cNvPicPr preferRelativeResize="0"/>
          <p:nvPr/>
        </p:nvPicPr>
        <p:blipFill rotWithShape="1">
          <a:blip r:embed="rId3">
            <a:alphaModFix/>
          </a:blip>
          <a:srcRect/>
          <a:stretch/>
        </p:blipFill>
        <p:spPr>
          <a:xfrm>
            <a:off x="8640881" y="3614331"/>
            <a:ext cx="156600" cy="139200"/>
          </a:xfrm>
          <a:prstGeom prst="rect">
            <a:avLst/>
          </a:prstGeom>
          <a:noFill/>
          <a:ln>
            <a:noFill/>
          </a:ln>
        </p:spPr>
      </p:pic>
      <p:sp>
        <p:nvSpPr>
          <p:cNvPr id="1009" name="Shape 1009"/>
          <p:cNvSpPr/>
          <p:nvPr/>
        </p:nvSpPr>
        <p:spPr>
          <a:xfrm>
            <a:off x="7877216" y="4622260"/>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1010" name="Shape 1010"/>
          <p:cNvSpPr/>
          <p:nvPr/>
        </p:nvSpPr>
        <p:spPr>
          <a:xfrm>
            <a:off x="7199968" y="4291553"/>
            <a:ext cx="360000" cy="341400"/>
          </a:xfrm>
          <a:prstGeom prst="ellipse">
            <a:avLst/>
          </a:prstGeom>
          <a:solidFill>
            <a:srgbClr val="999999"/>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grpSp>
        <p:nvGrpSpPr>
          <p:cNvPr id="1011" name="Shape 1011"/>
          <p:cNvGrpSpPr/>
          <p:nvPr/>
        </p:nvGrpSpPr>
        <p:grpSpPr>
          <a:xfrm rot="-8765390">
            <a:off x="8420357" y="3405759"/>
            <a:ext cx="80595" cy="82316"/>
            <a:chOff x="5833067" y="2493728"/>
            <a:chExt cx="183000" cy="183000"/>
          </a:xfrm>
        </p:grpSpPr>
        <p:sp>
          <p:nvSpPr>
            <p:cNvPr id="1012" name="Shape 1012"/>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1013" name="Shape 1013"/>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1014" name="Shape 1014"/>
          <p:cNvGrpSpPr/>
          <p:nvPr/>
        </p:nvGrpSpPr>
        <p:grpSpPr>
          <a:xfrm rot="1938841">
            <a:off x="7616125" y="4675168"/>
            <a:ext cx="74185" cy="82142"/>
            <a:chOff x="5833067" y="2493728"/>
            <a:chExt cx="183000" cy="183000"/>
          </a:xfrm>
        </p:grpSpPr>
        <p:sp>
          <p:nvSpPr>
            <p:cNvPr id="1015" name="Shape 1015"/>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1016" name="Shape 1016"/>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grpSp>
        <p:nvGrpSpPr>
          <p:cNvPr id="1017" name="Shape 1017"/>
          <p:cNvGrpSpPr/>
          <p:nvPr/>
        </p:nvGrpSpPr>
        <p:grpSpPr>
          <a:xfrm rot="-5400000">
            <a:off x="8825012" y="4033108"/>
            <a:ext cx="75231" cy="86632"/>
            <a:chOff x="5833067" y="2493728"/>
            <a:chExt cx="183000" cy="183000"/>
          </a:xfrm>
        </p:grpSpPr>
        <p:sp>
          <p:nvSpPr>
            <p:cNvPr id="1018" name="Shape 1018"/>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1019" name="Shape 1019"/>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pic>
        <p:nvPicPr>
          <p:cNvPr id="1020" name="Shape 1020"/>
          <p:cNvPicPr preferRelativeResize="0"/>
          <p:nvPr/>
        </p:nvPicPr>
        <p:blipFill rotWithShape="1">
          <a:blip r:embed="rId4">
            <a:alphaModFix/>
          </a:blip>
          <a:srcRect/>
          <a:stretch/>
        </p:blipFill>
        <p:spPr>
          <a:xfrm>
            <a:off x="7926076" y="3273975"/>
            <a:ext cx="249000" cy="174600"/>
          </a:xfrm>
          <a:prstGeom prst="rect">
            <a:avLst/>
          </a:prstGeom>
          <a:noFill/>
          <a:ln>
            <a:noFill/>
          </a:ln>
        </p:spPr>
      </p:pic>
      <p:pic>
        <p:nvPicPr>
          <p:cNvPr id="1021" name="Shape 1021"/>
          <p:cNvPicPr preferRelativeResize="0"/>
          <p:nvPr/>
        </p:nvPicPr>
        <p:blipFill rotWithShape="1">
          <a:blip r:embed="rId5">
            <a:alphaModFix/>
          </a:blip>
          <a:srcRect/>
          <a:stretch/>
        </p:blipFill>
        <p:spPr>
          <a:xfrm>
            <a:off x="7965151" y="4703300"/>
            <a:ext cx="181800" cy="180300"/>
          </a:xfrm>
          <a:prstGeom prst="rect">
            <a:avLst/>
          </a:prstGeom>
          <a:noFill/>
          <a:ln>
            <a:noFill/>
          </a:ln>
        </p:spPr>
      </p:pic>
      <p:pic>
        <p:nvPicPr>
          <p:cNvPr id="1022" name="Shape 1022"/>
          <p:cNvPicPr preferRelativeResize="0"/>
          <p:nvPr/>
        </p:nvPicPr>
        <p:blipFill rotWithShape="1">
          <a:blip r:embed="rId6">
            <a:alphaModFix/>
          </a:blip>
          <a:srcRect/>
          <a:stretch/>
        </p:blipFill>
        <p:spPr>
          <a:xfrm>
            <a:off x="7254250" y="3617979"/>
            <a:ext cx="131400" cy="162600"/>
          </a:xfrm>
          <a:prstGeom prst="rect">
            <a:avLst/>
          </a:prstGeom>
          <a:noFill/>
          <a:ln>
            <a:noFill/>
          </a:ln>
        </p:spPr>
      </p:pic>
      <p:pic>
        <p:nvPicPr>
          <p:cNvPr id="1023" name="Shape 1023"/>
          <p:cNvPicPr preferRelativeResize="0"/>
          <p:nvPr/>
        </p:nvPicPr>
        <p:blipFill rotWithShape="1">
          <a:blip r:embed="rId7">
            <a:alphaModFix/>
          </a:blip>
          <a:srcRect/>
          <a:stretch/>
        </p:blipFill>
        <p:spPr>
          <a:xfrm>
            <a:off x="8688335" y="4392823"/>
            <a:ext cx="156600" cy="139200"/>
          </a:xfrm>
          <a:prstGeom prst="rect">
            <a:avLst/>
          </a:prstGeom>
          <a:noFill/>
          <a:ln>
            <a:noFill/>
          </a:ln>
        </p:spPr>
      </p:pic>
      <p:pic>
        <p:nvPicPr>
          <p:cNvPr id="1024" name="Shape 1024"/>
          <p:cNvPicPr preferRelativeResize="0"/>
          <p:nvPr/>
        </p:nvPicPr>
        <p:blipFill rotWithShape="1">
          <a:blip r:embed="rId8">
            <a:alphaModFix/>
          </a:blip>
          <a:srcRect/>
          <a:stretch/>
        </p:blipFill>
        <p:spPr>
          <a:xfrm>
            <a:off x="7306103" y="4362041"/>
            <a:ext cx="147900" cy="201600"/>
          </a:xfrm>
          <a:prstGeom prst="rect">
            <a:avLst/>
          </a:prstGeom>
          <a:noFill/>
          <a:ln>
            <a:noFill/>
          </a:ln>
        </p:spPr>
      </p:pic>
      <p:grpSp>
        <p:nvGrpSpPr>
          <p:cNvPr id="1025" name="Shape 1025"/>
          <p:cNvGrpSpPr/>
          <p:nvPr/>
        </p:nvGrpSpPr>
        <p:grpSpPr>
          <a:xfrm rot="5127280">
            <a:off x="7212032" y="4042274"/>
            <a:ext cx="78975" cy="77391"/>
            <a:chOff x="5833067" y="2493728"/>
            <a:chExt cx="183000" cy="183000"/>
          </a:xfrm>
        </p:grpSpPr>
        <p:sp>
          <p:nvSpPr>
            <p:cNvPr id="1026" name="Shape 1026"/>
            <p:cNvSpPr/>
            <p:nvPr/>
          </p:nvSpPr>
          <p:spPr>
            <a:xfrm>
              <a:off x="5833067" y="2493728"/>
              <a:ext cx="183000" cy="183000"/>
            </a:xfrm>
            <a:prstGeom prst="ellipse">
              <a:avLst/>
            </a:prstGeom>
            <a:solidFill>
              <a:srgbClr val="000000"/>
            </a:solidFill>
            <a:ln>
              <a:noFill/>
            </a:ln>
          </p:spPr>
          <p:txBody>
            <a:bodyPr wrap="square" lIns="91425" tIns="45700" rIns="91425" bIns="45700" anchor="ctr" anchorCtr="0">
              <a:noAutofit/>
            </a:bodyPr>
            <a:lstStyle/>
            <a:p>
              <a:pPr marL="0" marR="0" lvl="0" indent="0" algn="ctr" rtl="0">
                <a:spcBef>
                  <a:spcPts val="0"/>
                </a:spcBef>
                <a:buClr>
                  <a:schemeClr val="dk1"/>
                </a:buClr>
                <a:buFont typeface="Arial"/>
                <a:buNone/>
              </a:pPr>
              <a:endParaRPr sz="1800">
                <a:solidFill>
                  <a:srgbClr val="5D00FF"/>
                </a:solidFill>
                <a:latin typeface="Century Gothic"/>
                <a:ea typeface="Century Gothic"/>
                <a:cs typeface="Century Gothic"/>
                <a:sym typeface="Century Gothic"/>
              </a:endParaRPr>
            </a:p>
          </p:txBody>
        </p:sp>
        <p:sp>
          <p:nvSpPr>
            <p:cNvPr id="1027" name="Shape 1027"/>
            <p:cNvSpPr/>
            <p:nvPr/>
          </p:nvSpPr>
          <p:spPr>
            <a:xfrm>
              <a:off x="5897319" y="2533703"/>
              <a:ext cx="54300" cy="102900"/>
            </a:xfrm>
            <a:custGeom>
              <a:avLst/>
              <a:gdLst/>
              <a:ahLst/>
              <a:cxnLst/>
              <a:rect l="0" t="0" r="0" b="0"/>
              <a:pathLst>
                <a:path w="120000" h="120000" extrusionOk="0">
                  <a:moveTo>
                    <a:pt x="112195" y="119487"/>
                  </a:moveTo>
                  <a:lnTo>
                    <a:pt x="112195" y="119487"/>
                  </a:lnTo>
                  <a:cubicBezTo>
                    <a:pt x="111219" y="119487"/>
                    <a:pt x="107317" y="118461"/>
                    <a:pt x="107317" y="117948"/>
                  </a:cubicBezTo>
                  <a:cubicBezTo>
                    <a:pt x="975" y="62564"/>
                    <a:pt x="975" y="62564"/>
                    <a:pt x="975" y="62564"/>
                  </a:cubicBezTo>
                  <a:cubicBezTo>
                    <a:pt x="0" y="61538"/>
                    <a:pt x="0" y="61025"/>
                    <a:pt x="0" y="60000"/>
                  </a:cubicBezTo>
                  <a:cubicBezTo>
                    <a:pt x="0" y="59487"/>
                    <a:pt x="0" y="57948"/>
                    <a:pt x="975" y="56923"/>
                  </a:cubicBezTo>
                  <a:cubicBezTo>
                    <a:pt x="106341" y="1538"/>
                    <a:pt x="106341" y="1538"/>
                    <a:pt x="106341" y="1538"/>
                  </a:cubicBezTo>
                  <a:cubicBezTo>
                    <a:pt x="109268" y="0"/>
                    <a:pt x="113170" y="0"/>
                    <a:pt x="116097" y="1538"/>
                  </a:cubicBezTo>
                  <a:cubicBezTo>
                    <a:pt x="119024" y="3076"/>
                    <a:pt x="119024" y="5641"/>
                    <a:pt x="116097" y="7179"/>
                  </a:cubicBezTo>
                  <a:cubicBezTo>
                    <a:pt x="17560" y="60000"/>
                    <a:pt x="17560" y="60000"/>
                    <a:pt x="17560" y="60000"/>
                  </a:cubicBezTo>
                  <a:cubicBezTo>
                    <a:pt x="116097" y="113333"/>
                    <a:pt x="116097" y="113333"/>
                    <a:pt x="116097" y="113333"/>
                  </a:cubicBezTo>
                  <a:cubicBezTo>
                    <a:pt x="119024" y="113846"/>
                    <a:pt x="119024" y="116923"/>
                    <a:pt x="116097" y="117948"/>
                  </a:cubicBezTo>
                  <a:cubicBezTo>
                    <a:pt x="115121" y="118461"/>
                    <a:pt x="113170" y="119487"/>
                    <a:pt x="112195" y="119487"/>
                  </a:cubicBezTo>
                </a:path>
              </a:pathLst>
            </a:custGeom>
            <a:solidFill>
              <a:srgbClr val="000000"/>
            </a:solidFill>
            <a:ln w="9525"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0" algn="l" rtl="0">
                <a:spcBef>
                  <a:spcPts val="0"/>
                </a:spcBef>
                <a:buClr>
                  <a:schemeClr val="dk1"/>
                </a:buClr>
                <a:buFont typeface="Arial"/>
                <a:buNone/>
              </a:pPr>
              <a:endParaRPr sz="1800">
                <a:solidFill>
                  <a:srgbClr val="30007D"/>
                </a:solidFill>
                <a:latin typeface="Arial"/>
                <a:ea typeface="Arial"/>
                <a:cs typeface="Arial"/>
                <a:sym typeface="Arial"/>
              </a:endParaRPr>
            </a:p>
          </p:txBody>
        </p:sp>
      </p:grpSp>
      <p:sp>
        <p:nvSpPr>
          <p:cNvPr id="1028" name="Shape 1028"/>
          <p:cNvSpPr txBox="1"/>
          <p:nvPr/>
        </p:nvSpPr>
        <p:spPr>
          <a:xfrm>
            <a:off x="768900" y="1820150"/>
            <a:ext cx="3734100" cy="574800"/>
          </a:xfrm>
          <a:prstGeom prst="rect">
            <a:avLst/>
          </a:prstGeom>
          <a:noFill/>
          <a:ln>
            <a:noFill/>
          </a:ln>
        </p:spPr>
        <p:txBody>
          <a:bodyPr wrap="square" lIns="91425" tIns="91425" rIns="91425" bIns="91425" anchor="t" anchorCtr="0">
            <a:noAutofit/>
          </a:bodyPr>
          <a:lstStyle/>
          <a:p>
            <a:pPr lvl="0" rtl="0">
              <a:spcBef>
                <a:spcPts val="0"/>
              </a:spcBef>
              <a:buNone/>
            </a:pPr>
            <a:r>
              <a:rPr lang="en-US" b="1">
                <a:solidFill>
                  <a:srgbClr val="434343"/>
                </a:solidFill>
              </a:rPr>
              <a:t>Charts with </a:t>
            </a:r>
            <a:r>
              <a:rPr lang="en-US" b="1">
                <a:solidFill>
                  <a:schemeClr val="accent2"/>
                </a:solidFill>
              </a:rPr>
              <a:t>Dark backgrounds</a:t>
            </a:r>
          </a:p>
        </p:txBody>
      </p:sp>
      <p:sp>
        <p:nvSpPr>
          <p:cNvPr id="1029" name="Shape 1029"/>
          <p:cNvSpPr txBox="1"/>
          <p:nvPr/>
        </p:nvSpPr>
        <p:spPr>
          <a:xfrm>
            <a:off x="768900" y="2537050"/>
            <a:ext cx="3734100" cy="473100"/>
          </a:xfrm>
          <a:prstGeom prst="rect">
            <a:avLst/>
          </a:prstGeom>
          <a:noFill/>
          <a:ln>
            <a:noFill/>
          </a:ln>
        </p:spPr>
        <p:txBody>
          <a:bodyPr wrap="square" lIns="91425" tIns="91425" rIns="91425" bIns="91425" anchor="t" anchorCtr="0">
            <a:noAutofit/>
          </a:bodyPr>
          <a:lstStyle/>
          <a:p>
            <a:pPr lvl="0" rtl="0">
              <a:spcBef>
                <a:spcPts val="0"/>
              </a:spcBef>
              <a:buNone/>
            </a:pPr>
            <a:r>
              <a:rPr lang="en-US" b="1">
                <a:solidFill>
                  <a:srgbClr val="434343"/>
                </a:solidFill>
              </a:rPr>
              <a:t>Apply Storytelling to </a:t>
            </a:r>
            <a:r>
              <a:rPr lang="en-US" b="1">
                <a:solidFill>
                  <a:schemeClr val="accent2"/>
                </a:solidFill>
              </a:rPr>
              <a:t>animated charts</a:t>
            </a:r>
            <a:r>
              <a:rPr lang="en-US" b="1">
                <a:solidFill>
                  <a:srgbClr val="434343"/>
                </a:solidFill>
              </a:rPr>
              <a:t> </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Shape 1035"/>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1036" name="Shape 1036"/>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Specific </a:t>
            </a:r>
            <a:r>
              <a:rPr lang="en-US" sz="4000" b="1">
                <a:solidFill>
                  <a:schemeClr val="accent2"/>
                </a:solidFill>
              </a:rPr>
              <a:t>Examples</a:t>
            </a:r>
          </a:p>
          <a:p>
            <a:pPr lvl="0" algn="ctr" rtl="0">
              <a:lnSpc>
                <a:spcPct val="115000"/>
              </a:lnSpc>
              <a:spcBef>
                <a:spcPts val="0"/>
              </a:spcBef>
              <a:buClr>
                <a:schemeClr val="dk1"/>
              </a:buClr>
              <a:buSzPct val="25000"/>
              <a:buFont typeface="Arial"/>
              <a:buNone/>
            </a:pPr>
            <a:r>
              <a:rPr lang="en-US" sz="1800" b="1">
                <a:solidFill>
                  <a:srgbClr val="666666"/>
                </a:solidFill>
              </a:rPr>
              <a:t>Dark Backgrounds?</a:t>
            </a:r>
          </a:p>
        </p:txBody>
      </p:sp>
      <p:sp>
        <p:nvSpPr>
          <p:cNvPr id="1037" name="Shape 1037"/>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51</a:t>
            </a:fld>
            <a:endParaRPr lang="en-US" sz="750" b="1">
              <a:solidFill>
                <a:schemeClr val="dk1"/>
              </a:solidFill>
              <a:latin typeface="Arial"/>
              <a:ea typeface="Arial"/>
              <a:cs typeface="Arial"/>
              <a:sym typeface="Arial"/>
            </a:endParaRPr>
          </a:p>
        </p:txBody>
      </p:sp>
      <p:pic>
        <p:nvPicPr>
          <p:cNvPr id="1038" name="Shape 1038" descr="Screen Shot 2017-09-22 at 12.51.43 AM.png"/>
          <p:cNvPicPr preferRelativeResize="0"/>
          <p:nvPr/>
        </p:nvPicPr>
        <p:blipFill>
          <a:blip r:embed="rId3">
            <a:alphaModFix/>
          </a:blip>
          <a:stretch>
            <a:fillRect/>
          </a:stretch>
        </p:blipFill>
        <p:spPr>
          <a:xfrm>
            <a:off x="1427338" y="1651463"/>
            <a:ext cx="6583674" cy="21505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1045" name="Shape 1045"/>
          <p:cNvSpPr txBox="1"/>
          <p:nvPr/>
        </p:nvSpPr>
        <p:spPr>
          <a:xfrm>
            <a:off x="436050" y="242050"/>
            <a:ext cx="8271900" cy="975900"/>
          </a:xfrm>
          <a:prstGeom prst="rect">
            <a:avLst/>
          </a:prstGeom>
          <a:noFill/>
          <a:ln>
            <a:noFill/>
          </a:ln>
        </p:spPr>
        <p:txBody>
          <a:bodyPr wrap="square" lIns="0" tIns="0" rIns="0" bIns="0" anchor="b" anchorCtr="0">
            <a:noAutofit/>
          </a:bodyPr>
          <a:lstStyle/>
          <a:p>
            <a:pPr marL="0" marR="0" lvl="0" indent="0" algn="ctr" rtl="0">
              <a:lnSpc>
                <a:spcPct val="115000"/>
              </a:lnSpc>
              <a:spcBef>
                <a:spcPts val="0"/>
              </a:spcBef>
              <a:buClr>
                <a:schemeClr val="dk1"/>
              </a:buClr>
              <a:buSzPct val="25000"/>
              <a:buFont typeface="Arial"/>
              <a:buNone/>
            </a:pPr>
            <a:r>
              <a:rPr lang="en-US" sz="4000" b="1"/>
              <a:t>Specific </a:t>
            </a:r>
            <a:r>
              <a:rPr lang="en-US" sz="4000" b="1">
                <a:solidFill>
                  <a:schemeClr val="accent2"/>
                </a:solidFill>
              </a:rPr>
              <a:t>Examples</a:t>
            </a:r>
          </a:p>
          <a:p>
            <a:pPr lvl="0" algn="ctr" rtl="0">
              <a:lnSpc>
                <a:spcPct val="115000"/>
              </a:lnSpc>
              <a:spcBef>
                <a:spcPts val="0"/>
              </a:spcBef>
              <a:buClr>
                <a:schemeClr val="dk1"/>
              </a:buClr>
              <a:buSzPct val="25000"/>
              <a:buFont typeface="Arial"/>
              <a:buNone/>
            </a:pPr>
            <a:r>
              <a:rPr lang="en-US" sz="1800" b="1">
                <a:solidFill>
                  <a:srgbClr val="666666"/>
                </a:solidFill>
              </a:rPr>
              <a:t>Animated Charts</a:t>
            </a:r>
          </a:p>
        </p:txBody>
      </p:sp>
      <p:pic>
        <p:nvPicPr>
          <p:cNvPr id="1046" name="Shape 1046" descr="Screen Shot 2017-09-22 at 12.49.36 AM.png"/>
          <p:cNvPicPr preferRelativeResize="0"/>
          <p:nvPr/>
        </p:nvPicPr>
        <p:blipFill>
          <a:blip r:embed="rId3">
            <a:alphaModFix/>
          </a:blip>
          <a:stretch>
            <a:fillRect/>
          </a:stretch>
        </p:blipFill>
        <p:spPr>
          <a:xfrm>
            <a:off x="263350" y="1405950"/>
            <a:ext cx="2953875" cy="1709549"/>
          </a:xfrm>
          <a:prstGeom prst="rect">
            <a:avLst/>
          </a:prstGeom>
          <a:noFill/>
          <a:ln>
            <a:noFill/>
          </a:ln>
        </p:spPr>
      </p:pic>
      <p:pic>
        <p:nvPicPr>
          <p:cNvPr id="1047" name="Shape 1047" descr="Screen Shot 2017-09-22 at 12.49.44 AM.png"/>
          <p:cNvPicPr preferRelativeResize="0"/>
          <p:nvPr/>
        </p:nvPicPr>
        <p:blipFill>
          <a:blip r:embed="rId4">
            <a:alphaModFix/>
          </a:blip>
          <a:stretch>
            <a:fillRect/>
          </a:stretch>
        </p:blipFill>
        <p:spPr>
          <a:xfrm>
            <a:off x="3095062" y="1373994"/>
            <a:ext cx="2953874" cy="1699556"/>
          </a:xfrm>
          <a:prstGeom prst="rect">
            <a:avLst/>
          </a:prstGeom>
          <a:noFill/>
          <a:ln>
            <a:noFill/>
          </a:ln>
        </p:spPr>
      </p:pic>
      <p:pic>
        <p:nvPicPr>
          <p:cNvPr id="1048" name="Shape 1048" descr="Screen Shot 2017-09-22 at 12.49.52 AM.png"/>
          <p:cNvPicPr preferRelativeResize="0"/>
          <p:nvPr/>
        </p:nvPicPr>
        <p:blipFill>
          <a:blip r:embed="rId5">
            <a:alphaModFix/>
          </a:blip>
          <a:stretch>
            <a:fillRect/>
          </a:stretch>
        </p:blipFill>
        <p:spPr>
          <a:xfrm>
            <a:off x="6048924" y="1217950"/>
            <a:ext cx="2999095" cy="1765150"/>
          </a:xfrm>
          <a:prstGeom prst="rect">
            <a:avLst/>
          </a:prstGeom>
          <a:noFill/>
          <a:ln>
            <a:noFill/>
          </a:ln>
        </p:spPr>
      </p:pic>
      <p:pic>
        <p:nvPicPr>
          <p:cNvPr id="1049" name="Shape 1049" descr="Screen Shot 2017-09-22 at 12.49.59 AM.png"/>
          <p:cNvPicPr preferRelativeResize="0"/>
          <p:nvPr/>
        </p:nvPicPr>
        <p:blipFill>
          <a:blip r:embed="rId6">
            <a:alphaModFix/>
          </a:blip>
          <a:stretch>
            <a:fillRect/>
          </a:stretch>
        </p:blipFill>
        <p:spPr>
          <a:xfrm>
            <a:off x="263350" y="3115500"/>
            <a:ext cx="2761025" cy="1765149"/>
          </a:xfrm>
          <a:prstGeom prst="rect">
            <a:avLst/>
          </a:prstGeom>
          <a:noFill/>
          <a:ln>
            <a:noFill/>
          </a:ln>
        </p:spPr>
      </p:pic>
      <p:pic>
        <p:nvPicPr>
          <p:cNvPr id="1050" name="Shape 1050" descr="Screen Shot 2017-09-22 at 12.50.04 AM.png"/>
          <p:cNvPicPr preferRelativeResize="0"/>
          <p:nvPr/>
        </p:nvPicPr>
        <p:blipFill>
          <a:blip r:embed="rId7">
            <a:alphaModFix/>
          </a:blip>
          <a:stretch>
            <a:fillRect/>
          </a:stretch>
        </p:blipFill>
        <p:spPr>
          <a:xfrm>
            <a:off x="3166799" y="3070275"/>
            <a:ext cx="3057286" cy="1765150"/>
          </a:xfrm>
          <a:prstGeom prst="rect">
            <a:avLst/>
          </a:prstGeom>
          <a:noFill/>
          <a:ln>
            <a:noFill/>
          </a:ln>
        </p:spPr>
      </p:pic>
      <p:pic>
        <p:nvPicPr>
          <p:cNvPr id="1051" name="Shape 1051" descr="Screen Shot 2017-09-22 at 12.50.11 AM.png"/>
          <p:cNvPicPr preferRelativeResize="0"/>
          <p:nvPr/>
        </p:nvPicPr>
        <p:blipFill>
          <a:blip r:embed="rId8">
            <a:alphaModFix/>
          </a:blip>
          <a:stretch>
            <a:fillRect/>
          </a:stretch>
        </p:blipFill>
        <p:spPr>
          <a:xfrm>
            <a:off x="6075988" y="2983108"/>
            <a:ext cx="2944974" cy="1870817"/>
          </a:xfrm>
          <a:prstGeom prst="rect">
            <a:avLst/>
          </a:prstGeom>
          <a:noFill/>
          <a:ln>
            <a:noFill/>
          </a:ln>
        </p:spPr>
      </p:pic>
      <p:sp>
        <p:nvSpPr>
          <p:cNvPr id="1052" name="Shape 1052"/>
          <p:cNvSpPr txBox="1"/>
          <p:nvPr/>
        </p:nvSpPr>
        <p:spPr>
          <a:xfrm>
            <a:off x="327625" y="1041375"/>
            <a:ext cx="1117200" cy="399600"/>
          </a:xfrm>
          <a:prstGeom prst="rect">
            <a:avLst/>
          </a:prstGeom>
          <a:noFill/>
          <a:ln>
            <a:noFill/>
          </a:ln>
        </p:spPr>
        <p:txBody>
          <a:bodyPr wrap="square" lIns="91425" tIns="91425" rIns="91425" bIns="91425" anchor="t" anchorCtr="0">
            <a:noAutofit/>
          </a:bodyPr>
          <a:lstStyle/>
          <a:p>
            <a:pPr lvl="0" rtl="0">
              <a:spcBef>
                <a:spcPts val="0"/>
              </a:spcBef>
              <a:buNone/>
            </a:pPr>
            <a:r>
              <a:rPr lang="en-US" sz="1100">
                <a:solidFill>
                  <a:srgbClr val="B7B7B7"/>
                </a:solidFill>
              </a:rPr>
              <a:t>Tableau Style</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Shape 1058"/>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1059" name="Shape 1059"/>
          <p:cNvSpPr txBox="1"/>
          <p:nvPr/>
        </p:nvSpPr>
        <p:spPr>
          <a:xfrm>
            <a:off x="436050" y="1744750"/>
            <a:ext cx="8271900" cy="9759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THANK YOU</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Shape 1065"/>
          <p:cNvSpPr txBox="1">
            <a:spLocks noGrp="1"/>
          </p:cNvSpPr>
          <p:nvPr>
            <p:ph type="title"/>
          </p:nvPr>
        </p:nvSpPr>
        <p:spPr>
          <a:xfrm>
            <a:off x="847726" y="531019"/>
            <a:ext cx="7264200" cy="707400"/>
          </a:xfrm>
          <a:prstGeom prst="rect">
            <a:avLst/>
          </a:prstGeom>
        </p:spPr>
        <p:txBody>
          <a:bodyPr wrap="square" lIns="91425" tIns="91425" rIns="91425" bIns="91425" anchor="t" anchorCtr="0">
            <a:noAutofit/>
          </a:bodyPr>
          <a:lstStyle/>
          <a:p>
            <a:pPr lvl="0" algn="ctr">
              <a:spcBef>
                <a:spcPts val="0"/>
              </a:spcBef>
              <a:buNone/>
            </a:pPr>
            <a:r>
              <a:rPr lang="en-US"/>
              <a:t>References</a:t>
            </a:r>
          </a:p>
        </p:txBody>
      </p:sp>
      <p:sp>
        <p:nvSpPr>
          <p:cNvPr id="1066" name="Shape 1066"/>
          <p:cNvSpPr txBox="1">
            <a:spLocks noGrp="1"/>
          </p:cNvSpPr>
          <p:nvPr>
            <p:ph type="sldNum" idx="12"/>
          </p:nvPr>
        </p:nvSpPr>
        <p:spPr>
          <a:xfrm>
            <a:off x="8618579" y="4718361"/>
            <a:ext cx="228600" cy="179400"/>
          </a:xfrm>
          <a:prstGeom prst="rect">
            <a:avLst/>
          </a:prstGeom>
        </p:spPr>
        <p:txBody>
          <a:bodyPr wrap="square" lIns="0" tIns="0" rIns="0" bIns="0" anchor="b" anchorCtr="0">
            <a:noAutofit/>
          </a:bodyPr>
          <a:lstStyle/>
          <a:p>
            <a:pPr lvl="0">
              <a:spcBef>
                <a:spcPts val="0"/>
              </a:spcBef>
              <a:buClr>
                <a:srgbClr val="000000"/>
              </a:buClr>
              <a:buSzPct val="25000"/>
              <a:buFont typeface="Arial"/>
              <a:buNone/>
            </a:pPr>
            <a:fld id="{00000000-1234-1234-1234-123412341234}" type="slidenum">
              <a:rPr lang="en-US"/>
              <a:t>54</a:t>
            </a:fld>
            <a:endParaRPr lang="en-US"/>
          </a:p>
        </p:txBody>
      </p:sp>
      <p:sp>
        <p:nvSpPr>
          <p:cNvPr id="1067" name="Shape 1067"/>
          <p:cNvSpPr txBox="1">
            <a:spLocks noGrp="1"/>
          </p:cNvSpPr>
          <p:nvPr>
            <p:ph type="body" idx="1"/>
          </p:nvPr>
        </p:nvSpPr>
        <p:spPr>
          <a:xfrm>
            <a:off x="-1" y="4922607"/>
            <a:ext cx="4503000" cy="220800"/>
          </a:xfrm>
          <a:prstGeom prst="rect">
            <a:avLst/>
          </a:prstGeom>
        </p:spPr>
        <p:txBody>
          <a:bodyPr wrap="square" lIns="91425" tIns="91425" rIns="91425" bIns="91425" anchor="b" anchorCtr="0">
            <a:noAutofit/>
          </a:bodyPr>
          <a:lstStyle/>
          <a:p>
            <a:pPr lvl="0">
              <a:spcBef>
                <a:spcPts val="0"/>
              </a:spcBef>
              <a:buNone/>
            </a:pPr>
            <a:endParaRPr/>
          </a:p>
        </p:txBody>
      </p:sp>
      <p:sp>
        <p:nvSpPr>
          <p:cNvPr id="1068" name="Shape 1068"/>
          <p:cNvSpPr txBox="1"/>
          <p:nvPr/>
        </p:nvSpPr>
        <p:spPr>
          <a:xfrm>
            <a:off x="679950" y="1349888"/>
            <a:ext cx="7784100" cy="2667600"/>
          </a:xfrm>
          <a:prstGeom prst="rect">
            <a:avLst/>
          </a:prstGeom>
          <a:noFill/>
          <a:ln>
            <a:noFill/>
          </a:ln>
        </p:spPr>
        <p:txBody>
          <a:bodyPr wrap="square" lIns="91425" tIns="91425" rIns="91425" bIns="91425" anchor="t" anchorCtr="0">
            <a:noAutofit/>
          </a:bodyPr>
          <a:lstStyle/>
          <a:p>
            <a:pPr lvl="0" rtl="0">
              <a:lnSpc>
                <a:spcPct val="115000"/>
              </a:lnSpc>
              <a:spcBef>
                <a:spcPts val="0"/>
              </a:spcBef>
              <a:buClr>
                <a:schemeClr val="dk1"/>
              </a:buClr>
              <a:buSzPct val="100000"/>
              <a:buFont typeface="Arial"/>
              <a:buNone/>
            </a:pPr>
            <a:r>
              <a:rPr lang="en-US" sz="1100" b="1">
                <a:solidFill>
                  <a:schemeClr val="dk1"/>
                </a:solidFill>
              </a:rPr>
              <a:t>Effective Data Visualization ~ The right chart for the Right Data </a:t>
            </a:r>
          </a:p>
          <a:p>
            <a:pPr lvl="0" indent="457200" rtl="0">
              <a:lnSpc>
                <a:spcPct val="115000"/>
              </a:lnSpc>
              <a:spcBef>
                <a:spcPts val="0"/>
              </a:spcBef>
              <a:buNone/>
            </a:pPr>
            <a:r>
              <a:rPr lang="en-US" sz="1100">
                <a:solidFill>
                  <a:schemeClr val="dk1"/>
                </a:solidFill>
              </a:rPr>
              <a:t>Dr. Stephanie D. H. Evergreen</a:t>
            </a:r>
          </a:p>
          <a:p>
            <a:pPr lvl="0" indent="457200" rtl="0">
              <a:lnSpc>
                <a:spcPct val="115000"/>
              </a:lnSpc>
              <a:spcBef>
                <a:spcPts val="0"/>
              </a:spcBef>
              <a:buNone/>
            </a:pPr>
            <a:endParaRPr sz="1100">
              <a:solidFill>
                <a:schemeClr val="dk1"/>
              </a:solidFill>
            </a:endParaRPr>
          </a:p>
          <a:p>
            <a:pPr lvl="0" rtl="0">
              <a:lnSpc>
                <a:spcPct val="115000"/>
              </a:lnSpc>
              <a:spcBef>
                <a:spcPts val="0"/>
              </a:spcBef>
              <a:buNone/>
            </a:pPr>
            <a:r>
              <a:rPr lang="en-US" sz="1100" b="1"/>
              <a:t>Data Points ~ Visualization that means something</a:t>
            </a:r>
          </a:p>
          <a:p>
            <a:pPr lvl="0" rtl="0">
              <a:lnSpc>
                <a:spcPct val="115000"/>
              </a:lnSpc>
              <a:spcBef>
                <a:spcPts val="0"/>
              </a:spcBef>
              <a:buNone/>
            </a:pPr>
            <a:r>
              <a:rPr lang="en-US" sz="1100" b="1"/>
              <a:t>	</a:t>
            </a:r>
            <a:r>
              <a:rPr lang="en-US" sz="1100">
                <a:highlight>
                  <a:srgbClr val="FFFFFF"/>
                </a:highlight>
              </a:rPr>
              <a:t>Nathan Yau writer for FlowingData.com. PhD in statistics from UCLA</a:t>
            </a:r>
          </a:p>
          <a:p>
            <a:pPr lvl="0" rtl="0">
              <a:lnSpc>
                <a:spcPct val="115000"/>
              </a:lnSpc>
              <a:spcBef>
                <a:spcPts val="0"/>
              </a:spcBef>
              <a:buNone/>
            </a:pPr>
            <a:endParaRPr sz="1100" b="1">
              <a:highlight>
                <a:srgbClr val="FFFFFF"/>
              </a:highlight>
            </a:endParaRPr>
          </a:p>
          <a:p>
            <a:pPr lvl="0" rtl="0">
              <a:lnSpc>
                <a:spcPct val="115000"/>
              </a:lnSpc>
              <a:spcBef>
                <a:spcPts val="0"/>
              </a:spcBef>
              <a:buNone/>
            </a:pPr>
            <a:r>
              <a:rPr lang="en-US" sz="1100" b="1">
                <a:highlight>
                  <a:srgbClr val="FFFFFF"/>
                </a:highlight>
              </a:rPr>
              <a:t>Storytelling with Data ~ a data visualization guide for business professionals</a:t>
            </a:r>
          </a:p>
          <a:p>
            <a:pPr lvl="0" indent="457200" rtl="0">
              <a:lnSpc>
                <a:spcPct val="115000"/>
              </a:lnSpc>
              <a:spcBef>
                <a:spcPts val="0"/>
              </a:spcBef>
              <a:buNone/>
            </a:pPr>
            <a:r>
              <a:rPr lang="en-US" sz="1100">
                <a:highlight>
                  <a:srgbClr val="FFFFFF"/>
                </a:highlight>
              </a:rPr>
              <a:t>Cole Nussbaumer Knaflic, Google People/HR Analytics team</a:t>
            </a:r>
          </a:p>
          <a:p>
            <a:pPr marL="0" lvl="0" indent="0" rtl="0">
              <a:lnSpc>
                <a:spcPct val="115000"/>
              </a:lnSpc>
              <a:spcBef>
                <a:spcPts val="0"/>
              </a:spcBef>
              <a:buNone/>
            </a:pPr>
            <a:endParaRPr sz="1100" b="1"/>
          </a:p>
          <a:p>
            <a:pPr marL="0" lvl="0" indent="0" rtl="0">
              <a:lnSpc>
                <a:spcPct val="115000"/>
              </a:lnSpc>
              <a:spcBef>
                <a:spcPts val="0"/>
              </a:spcBef>
              <a:buNone/>
            </a:pPr>
            <a:r>
              <a:rPr lang="en-US" sz="1100" b="1"/>
              <a:t>Other Recommended Data visualization books</a:t>
            </a:r>
          </a:p>
          <a:p>
            <a:pPr marL="0" lvl="0" indent="387350" rtl="0">
              <a:lnSpc>
                <a:spcPct val="115000"/>
              </a:lnSpc>
              <a:spcBef>
                <a:spcPts val="0"/>
              </a:spcBef>
              <a:buClr>
                <a:schemeClr val="dk1"/>
              </a:buClr>
              <a:buSzPct val="100000"/>
              <a:buFont typeface="Arial"/>
              <a:buNone/>
            </a:pPr>
            <a:r>
              <a:rPr lang="en-US" sz="1100"/>
              <a:t>http://flowingdata.com/books/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Shape 1074"/>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1075" name="Shape 1075"/>
          <p:cNvSpPr txBox="1"/>
          <p:nvPr/>
        </p:nvSpPr>
        <p:spPr>
          <a:xfrm>
            <a:off x="436050" y="1744750"/>
            <a:ext cx="8271900" cy="9759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t>Questions?</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16"/>
        <p:cNvGrpSpPr/>
        <p:nvPr/>
      </p:nvGrpSpPr>
      <p:grpSpPr>
        <a:xfrm>
          <a:off x="0" y="0"/>
          <a:ext cx="0" cy="0"/>
          <a:chOff x="0" y="0"/>
          <a:chExt cx="0" cy="0"/>
        </a:xfrm>
      </p:grpSpPr>
      <p:sp>
        <p:nvSpPr>
          <p:cNvPr id="317" name="Shape 317"/>
          <p:cNvSpPr txBox="1">
            <a:spLocks noGrp="1"/>
          </p:cNvSpPr>
          <p:nvPr>
            <p:ph type="ctrTitle"/>
          </p:nvPr>
        </p:nvSpPr>
        <p:spPr>
          <a:xfrm>
            <a:off x="659400" y="1476475"/>
            <a:ext cx="7825200" cy="6582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rgbClr val="FFFFFF"/>
              </a:buClr>
              <a:buSzPct val="25000"/>
              <a:buFont typeface="Arial"/>
              <a:buNone/>
            </a:pPr>
            <a:r>
              <a:rPr lang="en-US" sz="3600">
                <a:solidFill>
                  <a:srgbClr val="FFFFFF"/>
                </a:solidFill>
              </a:rPr>
              <a:t>Fatal Crashes, 2001 - 2010</a:t>
            </a:r>
          </a:p>
        </p:txBody>
      </p:sp>
      <p:sp>
        <p:nvSpPr>
          <p:cNvPr id="318" name="Shape 318"/>
          <p:cNvSpPr txBox="1"/>
          <p:nvPr/>
        </p:nvSpPr>
        <p:spPr>
          <a:xfrm>
            <a:off x="484050" y="431000"/>
            <a:ext cx="8175900" cy="6486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solidFill>
                  <a:srgbClr val="FFFFFF"/>
                </a:solidFill>
              </a:rPr>
              <a:t>Simple</a:t>
            </a:r>
            <a:r>
              <a:rPr lang="en-US" sz="4000" b="1">
                <a:solidFill>
                  <a:schemeClr val="dk1"/>
                </a:solidFill>
              </a:rPr>
              <a:t> </a:t>
            </a:r>
            <a:r>
              <a:rPr lang="en-US" sz="4000" b="1">
                <a:solidFill>
                  <a:srgbClr val="4A86E8"/>
                </a:solidFill>
              </a:rPr>
              <a:t>doesn’t</a:t>
            </a:r>
            <a:r>
              <a:rPr lang="en-US" sz="4000" b="1">
                <a:solidFill>
                  <a:schemeClr val="dk1"/>
                </a:solidFill>
              </a:rPr>
              <a:t> </a:t>
            </a:r>
            <a:r>
              <a:rPr lang="en-US" sz="4000" b="1">
                <a:solidFill>
                  <a:srgbClr val="FFFFFF"/>
                </a:solidFill>
              </a:rPr>
              <a:t>mean story</a:t>
            </a:r>
          </a:p>
        </p:txBody>
      </p:sp>
      <p:pic>
        <p:nvPicPr>
          <p:cNvPr id="319" name="Shape 319" descr="Screen Shot 2017-09-20 at 2.23.22 PM.png"/>
          <p:cNvPicPr preferRelativeResize="0"/>
          <p:nvPr/>
        </p:nvPicPr>
        <p:blipFill>
          <a:blip r:embed="rId3">
            <a:alphaModFix/>
          </a:blip>
          <a:stretch>
            <a:fillRect/>
          </a:stretch>
        </p:blipFill>
        <p:spPr>
          <a:xfrm>
            <a:off x="1823175" y="2293075"/>
            <a:ext cx="5375550" cy="15508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326" name="Shape 326"/>
          <p:cNvSpPr txBox="1"/>
          <p:nvPr/>
        </p:nvSpPr>
        <p:spPr>
          <a:xfrm>
            <a:off x="436050" y="0"/>
            <a:ext cx="8271900" cy="13245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4000" b="1">
                <a:solidFill>
                  <a:schemeClr val="dk1"/>
                </a:solidFill>
              </a:rPr>
              <a:t>Exploratory Visualization</a:t>
            </a:r>
          </a:p>
          <a:p>
            <a:pPr marL="0" marR="0" lvl="0" indent="0" algn="ctr" rtl="0">
              <a:lnSpc>
                <a:spcPct val="80000"/>
              </a:lnSpc>
              <a:spcBef>
                <a:spcPts val="0"/>
              </a:spcBef>
              <a:buClr>
                <a:schemeClr val="dk1"/>
              </a:buClr>
              <a:buSzPct val="25000"/>
              <a:buFont typeface="Arial"/>
              <a:buNone/>
            </a:pPr>
            <a:r>
              <a:rPr lang="en-US" sz="3000" b="1">
                <a:solidFill>
                  <a:schemeClr val="accent2"/>
                </a:solidFill>
              </a:rPr>
              <a:t>Story Finding</a:t>
            </a:r>
          </a:p>
        </p:txBody>
      </p:sp>
      <p:sp>
        <p:nvSpPr>
          <p:cNvPr id="327" name="Shape 327"/>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7</a:t>
            </a:fld>
            <a:endParaRPr lang="en-US" sz="750" b="1">
              <a:solidFill>
                <a:schemeClr val="dk1"/>
              </a:solidFill>
              <a:latin typeface="Arial"/>
              <a:ea typeface="Arial"/>
              <a:cs typeface="Arial"/>
              <a:sym typeface="Arial"/>
            </a:endParaRPr>
          </a:p>
        </p:txBody>
      </p:sp>
      <p:pic>
        <p:nvPicPr>
          <p:cNvPr id="328" name="Shape 328" descr="car crashes map.png"/>
          <p:cNvPicPr preferRelativeResize="0"/>
          <p:nvPr/>
        </p:nvPicPr>
        <p:blipFill>
          <a:blip r:embed="rId3">
            <a:alphaModFix/>
          </a:blip>
          <a:stretch>
            <a:fillRect/>
          </a:stretch>
        </p:blipFill>
        <p:spPr>
          <a:xfrm>
            <a:off x="3133544" y="1424525"/>
            <a:ext cx="5813956" cy="3623325"/>
          </a:xfrm>
          <a:prstGeom prst="rect">
            <a:avLst/>
          </a:prstGeom>
          <a:noFill/>
          <a:ln>
            <a:noFill/>
          </a:ln>
        </p:spPr>
      </p:pic>
      <p:sp>
        <p:nvSpPr>
          <p:cNvPr id="329" name="Shape 329"/>
          <p:cNvSpPr txBox="1"/>
          <p:nvPr/>
        </p:nvSpPr>
        <p:spPr>
          <a:xfrm>
            <a:off x="425700" y="1590075"/>
            <a:ext cx="2650200" cy="579300"/>
          </a:xfrm>
          <a:prstGeom prst="rect">
            <a:avLst/>
          </a:prstGeom>
          <a:noFill/>
          <a:ln>
            <a:noFill/>
          </a:ln>
        </p:spPr>
        <p:txBody>
          <a:bodyPr wrap="square" lIns="0" tIns="0" rIns="0" bIns="0" anchor="b" anchorCtr="0">
            <a:noAutofit/>
          </a:bodyPr>
          <a:lstStyle/>
          <a:p>
            <a:pPr marL="0" marR="0" lvl="0" indent="0" rtl="0">
              <a:lnSpc>
                <a:spcPct val="80000"/>
              </a:lnSpc>
              <a:spcBef>
                <a:spcPts val="0"/>
              </a:spcBef>
              <a:buClr>
                <a:schemeClr val="dk1"/>
              </a:buClr>
              <a:buSzPct val="25000"/>
              <a:buFont typeface="Arial"/>
              <a:buNone/>
            </a:pPr>
            <a:r>
              <a:rPr lang="en-US" sz="1800" b="1">
                <a:solidFill>
                  <a:schemeClr val="dk1"/>
                </a:solidFill>
              </a:rPr>
              <a:t>What do you </a:t>
            </a:r>
            <a:r>
              <a:rPr lang="en-US" sz="1800" b="1">
                <a:solidFill>
                  <a:schemeClr val="accent2"/>
                </a:solidFill>
              </a:rPr>
              <a:t>notice</a:t>
            </a:r>
            <a:r>
              <a:rPr lang="en-US" sz="1800" b="1">
                <a:solidFill>
                  <a:schemeClr val="dk1"/>
                </a:solidFill>
              </a:rPr>
              <a:t>?</a:t>
            </a:r>
          </a:p>
          <a:p>
            <a:pPr marL="0" marR="0" lvl="0" indent="0" algn="l" rtl="0">
              <a:lnSpc>
                <a:spcPct val="80000"/>
              </a:lnSpc>
              <a:spcBef>
                <a:spcPts val="0"/>
              </a:spcBef>
              <a:buClr>
                <a:schemeClr val="dk1"/>
              </a:buClr>
              <a:buFont typeface="Arial"/>
              <a:buNone/>
            </a:pPr>
            <a:endParaRPr sz="1800" b="1"/>
          </a:p>
        </p:txBody>
      </p:sp>
      <p:sp>
        <p:nvSpPr>
          <p:cNvPr id="330" name="Shape 330"/>
          <p:cNvSpPr txBox="1"/>
          <p:nvPr/>
        </p:nvSpPr>
        <p:spPr>
          <a:xfrm>
            <a:off x="436050" y="2073650"/>
            <a:ext cx="2650200" cy="9117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1800" b="1">
                <a:solidFill>
                  <a:schemeClr val="accent2"/>
                </a:solidFill>
              </a:rPr>
              <a:t>Hard to confirm without</a:t>
            </a:r>
            <a:r>
              <a:rPr lang="en-US" sz="1800" b="1"/>
              <a:t> the visualization</a:t>
            </a:r>
          </a:p>
          <a:p>
            <a:pPr marL="0" marR="0" lvl="0" indent="0" algn="ctr" rtl="0">
              <a:lnSpc>
                <a:spcPct val="80000"/>
              </a:lnSpc>
              <a:spcBef>
                <a:spcPts val="0"/>
              </a:spcBef>
              <a:buClr>
                <a:schemeClr val="dk1"/>
              </a:buClr>
              <a:buFont typeface="Arial"/>
              <a:buNone/>
            </a:pPr>
            <a:endParaRPr sz="1800" b="1"/>
          </a:p>
        </p:txBody>
      </p:sp>
      <p:sp>
        <p:nvSpPr>
          <p:cNvPr id="331" name="Shape 331"/>
          <p:cNvSpPr txBox="1"/>
          <p:nvPr/>
        </p:nvSpPr>
        <p:spPr>
          <a:xfrm>
            <a:off x="467100" y="2926250"/>
            <a:ext cx="2141700" cy="9117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Font typeface="Arial"/>
              <a:buNone/>
            </a:pPr>
            <a:endParaRPr sz="1800" b="1"/>
          </a:p>
          <a:p>
            <a:pPr marL="0" marR="0" lvl="0" indent="0" algn="l" rtl="0">
              <a:lnSpc>
                <a:spcPct val="80000"/>
              </a:lnSpc>
              <a:spcBef>
                <a:spcPts val="0"/>
              </a:spcBef>
              <a:buClr>
                <a:schemeClr val="dk1"/>
              </a:buClr>
              <a:buSzPct val="25000"/>
              <a:buFont typeface="Arial"/>
              <a:buNone/>
            </a:pPr>
            <a:r>
              <a:rPr lang="en-US" sz="1800" b="1"/>
              <a:t>How you </a:t>
            </a:r>
            <a:r>
              <a:rPr lang="en-US" sz="1800" b="1">
                <a:solidFill>
                  <a:schemeClr val="accent2"/>
                </a:solidFill>
              </a:rPr>
              <a:t>generate</a:t>
            </a:r>
          </a:p>
          <a:p>
            <a:pPr marL="0" marR="0" lvl="0" indent="0" algn="l" rtl="0">
              <a:lnSpc>
                <a:spcPct val="80000"/>
              </a:lnSpc>
              <a:spcBef>
                <a:spcPts val="0"/>
              </a:spcBef>
              <a:buClr>
                <a:schemeClr val="dk1"/>
              </a:buClr>
              <a:buSzPct val="25000"/>
              <a:buFont typeface="Arial"/>
              <a:buNone/>
            </a:pPr>
            <a:r>
              <a:rPr lang="en-US" sz="1800" b="1">
                <a:solidFill>
                  <a:schemeClr val="accent2"/>
                </a:solidFill>
              </a:rPr>
              <a:t>&amp; test hypotheses</a:t>
            </a:r>
            <a:r>
              <a:rPr lang="en-US" sz="1800" b="1"/>
              <a:t> about data</a:t>
            </a:r>
          </a:p>
        </p:txBody>
      </p:sp>
      <p:sp>
        <p:nvSpPr>
          <p:cNvPr id="332" name="Shape 332"/>
          <p:cNvSpPr txBox="1"/>
          <p:nvPr/>
        </p:nvSpPr>
        <p:spPr>
          <a:xfrm>
            <a:off x="4503000" y="1519125"/>
            <a:ext cx="3478200" cy="414000"/>
          </a:xfrm>
          <a:prstGeom prst="rect">
            <a:avLst/>
          </a:prstGeom>
          <a:noFill/>
          <a:ln>
            <a:noFill/>
          </a:ln>
        </p:spPr>
        <p:txBody>
          <a:bodyPr wrap="square" lIns="91425" tIns="91425" rIns="91425" bIns="91425" anchor="t" anchorCtr="0">
            <a:noAutofit/>
          </a:bodyPr>
          <a:lstStyle/>
          <a:p>
            <a:pPr lvl="0">
              <a:spcBef>
                <a:spcPts val="0"/>
              </a:spcBef>
              <a:buNone/>
            </a:pPr>
            <a:r>
              <a:rPr lang="en-US" b="1">
                <a:solidFill>
                  <a:srgbClr val="999999"/>
                </a:solidFill>
              </a:rPr>
              <a:t>Car crashes in the US 2001 - 2010</a:t>
            </a:r>
          </a:p>
        </p:txBody>
      </p:sp>
      <p:sp>
        <p:nvSpPr>
          <p:cNvPr id="333" name="Shape 333"/>
          <p:cNvSpPr txBox="1"/>
          <p:nvPr/>
        </p:nvSpPr>
        <p:spPr>
          <a:xfrm>
            <a:off x="436050" y="4061996"/>
            <a:ext cx="3075900" cy="5793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1800" b="1">
                <a:solidFill>
                  <a:schemeClr val="dk1"/>
                </a:solidFill>
              </a:rPr>
              <a:t>Does this visualization </a:t>
            </a:r>
          </a:p>
          <a:p>
            <a:pPr marL="0" marR="0" lvl="0" indent="0" algn="l" rtl="0">
              <a:lnSpc>
                <a:spcPct val="80000"/>
              </a:lnSpc>
              <a:spcBef>
                <a:spcPts val="0"/>
              </a:spcBef>
              <a:buClr>
                <a:schemeClr val="dk1"/>
              </a:buClr>
              <a:buSzPct val="25000"/>
              <a:buFont typeface="Arial"/>
              <a:buNone/>
            </a:pPr>
            <a:r>
              <a:rPr lang="en-US" sz="1800" b="1">
                <a:solidFill>
                  <a:schemeClr val="accent2"/>
                </a:solidFill>
              </a:rPr>
              <a:t>telI a</a:t>
            </a:r>
            <a:r>
              <a:rPr lang="en-US" sz="1800" b="1">
                <a:solidFill>
                  <a:schemeClr val="dk1"/>
                </a:solidFill>
              </a:rPr>
              <a:t> </a:t>
            </a:r>
            <a:r>
              <a:rPr lang="en-US" sz="1800" b="1">
                <a:solidFill>
                  <a:schemeClr val="accent2"/>
                </a:solidFill>
              </a:rPr>
              <a:t>story</a:t>
            </a:r>
            <a:r>
              <a:rPr lang="en-US" sz="1800" b="1">
                <a:solidFill>
                  <a:schemeClr val="dk1"/>
                </a:solidFill>
              </a:rPr>
              <a:t>?</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340" name="Shape 340"/>
          <p:cNvSpPr txBox="1"/>
          <p:nvPr/>
        </p:nvSpPr>
        <p:spPr>
          <a:xfrm>
            <a:off x="480750" y="28350"/>
            <a:ext cx="8182500" cy="911700"/>
          </a:xfrm>
          <a:prstGeom prst="rect">
            <a:avLst/>
          </a:prstGeom>
          <a:noFill/>
          <a:ln>
            <a:noFill/>
          </a:ln>
        </p:spPr>
        <p:txBody>
          <a:bodyPr wrap="square" lIns="0" tIns="0" rIns="0" bIns="0" anchor="b" anchorCtr="0">
            <a:noAutofit/>
          </a:bodyPr>
          <a:lstStyle/>
          <a:p>
            <a:pPr marL="0" marR="0" lvl="0" indent="0" algn="ctr" rtl="0">
              <a:lnSpc>
                <a:spcPct val="80000"/>
              </a:lnSpc>
              <a:spcBef>
                <a:spcPts val="0"/>
              </a:spcBef>
              <a:buClr>
                <a:schemeClr val="dk1"/>
              </a:buClr>
              <a:buSzPct val="25000"/>
              <a:buFont typeface="Arial"/>
              <a:buNone/>
            </a:pPr>
            <a:r>
              <a:rPr lang="en-US" sz="3600" b="1">
                <a:solidFill>
                  <a:srgbClr val="FFFFFF"/>
                </a:solidFill>
              </a:rPr>
              <a:t>Exploratory Visualization</a:t>
            </a:r>
          </a:p>
          <a:p>
            <a:pPr marL="0" marR="0" lvl="0" indent="0" algn="ctr" rtl="0">
              <a:lnSpc>
                <a:spcPct val="80000"/>
              </a:lnSpc>
              <a:spcBef>
                <a:spcPts val="0"/>
              </a:spcBef>
              <a:buClr>
                <a:schemeClr val="dk1"/>
              </a:buClr>
              <a:buSzPct val="25000"/>
              <a:buFont typeface="Arial"/>
              <a:buNone/>
            </a:pPr>
            <a:r>
              <a:rPr lang="en-US" sz="2400" b="1">
                <a:solidFill>
                  <a:schemeClr val="accent2"/>
                </a:solidFill>
              </a:rPr>
              <a:t>Story Finding</a:t>
            </a:r>
          </a:p>
        </p:txBody>
      </p:sp>
      <p:sp>
        <p:nvSpPr>
          <p:cNvPr id="341" name="Shape 341"/>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8</a:t>
            </a:fld>
            <a:endParaRPr lang="en-US" sz="750" b="1">
              <a:solidFill>
                <a:schemeClr val="dk1"/>
              </a:solidFill>
              <a:latin typeface="Arial"/>
              <a:ea typeface="Arial"/>
              <a:cs typeface="Arial"/>
              <a:sym typeface="Arial"/>
            </a:endParaRPr>
          </a:p>
        </p:txBody>
      </p:sp>
      <p:sp>
        <p:nvSpPr>
          <p:cNvPr id="342" name="Shape 342"/>
          <p:cNvSpPr txBox="1"/>
          <p:nvPr/>
        </p:nvSpPr>
        <p:spPr>
          <a:xfrm>
            <a:off x="425700" y="1590075"/>
            <a:ext cx="2650200" cy="579300"/>
          </a:xfrm>
          <a:prstGeom prst="rect">
            <a:avLst/>
          </a:prstGeom>
          <a:noFill/>
          <a:ln>
            <a:noFill/>
          </a:ln>
        </p:spPr>
        <p:txBody>
          <a:bodyPr wrap="square" lIns="0" tIns="0" rIns="0" bIns="0" anchor="b" anchorCtr="0">
            <a:noAutofit/>
          </a:bodyPr>
          <a:lstStyle/>
          <a:p>
            <a:pPr marL="0" marR="0" lvl="0" indent="0" rtl="0">
              <a:lnSpc>
                <a:spcPct val="80000"/>
              </a:lnSpc>
              <a:spcBef>
                <a:spcPts val="0"/>
              </a:spcBef>
              <a:buClr>
                <a:schemeClr val="dk1"/>
              </a:buClr>
              <a:buSzPct val="25000"/>
              <a:buFont typeface="Arial"/>
              <a:buNone/>
            </a:pPr>
            <a:r>
              <a:rPr lang="en-US" sz="1800" b="1">
                <a:solidFill>
                  <a:srgbClr val="FFFFFF"/>
                </a:solidFill>
              </a:rPr>
              <a:t>Makes for </a:t>
            </a:r>
            <a:r>
              <a:rPr lang="en-US" sz="1800" b="1">
                <a:solidFill>
                  <a:schemeClr val="accent2"/>
                </a:solidFill>
              </a:rPr>
              <a:t>great Aha! moments.</a:t>
            </a:r>
          </a:p>
        </p:txBody>
      </p:sp>
      <p:sp>
        <p:nvSpPr>
          <p:cNvPr id="343" name="Shape 343"/>
          <p:cNvSpPr txBox="1"/>
          <p:nvPr/>
        </p:nvSpPr>
        <p:spPr>
          <a:xfrm>
            <a:off x="425700" y="2503950"/>
            <a:ext cx="2849700" cy="8088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1800" b="1">
                <a:solidFill>
                  <a:schemeClr val="accent2"/>
                </a:solidFill>
              </a:rPr>
              <a:t>Hard to hypothesize without</a:t>
            </a:r>
            <a:r>
              <a:rPr lang="en-US" sz="1800" b="1"/>
              <a:t> </a:t>
            </a:r>
            <a:r>
              <a:rPr lang="en-US" sz="1800" b="1">
                <a:solidFill>
                  <a:srgbClr val="FFFFFF"/>
                </a:solidFill>
              </a:rPr>
              <a:t>the visualization</a:t>
            </a:r>
          </a:p>
          <a:p>
            <a:pPr marL="0" marR="0" lvl="0" indent="0" algn="ctr" rtl="0">
              <a:lnSpc>
                <a:spcPct val="80000"/>
              </a:lnSpc>
              <a:spcBef>
                <a:spcPts val="0"/>
              </a:spcBef>
              <a:buClr>
                <a:schemeClr val="dk1"/>
              </a:buClr>
              <a:buFont typeface="Arial"/>
              <a:buNone/>
            </a:pPr>
            <a:endParaRPr sz="1800" b="1"/>
          </a:p>
        </p:txBody>
      </p:sp>
      <p:sp>
        <p:nvSpPr>
          <p:cNvPr id="344" name="Shape 344"/>
          <p:cNvSpPr txBox="1"/>
          <p:nvPr/>
        </p:nvSpPr>
        <p:spPr>
          <a:xfrm>
            <a:off x="4861213" y="1176063"/>
            <a:ext cx="3478200" cy="414000"/>
          </a:xfrm>
          <a:prstGeom prst="rect">
            <a:avLst/>
          </a:prstGeom>
          <a:noFill/>
          <a:ln>
            <a:noFill/>
          </a:ln>
        </p:spPr>
        <p:txBody>
          <a:bodyPr wrap="square" lIns="91425" tIns="91425" rIns="91425" bIns="91425" anchor="t" anchorCtr="0">
            <a:noAutofit/>
          </a:bodyPr>
          <a:lstStyle/>
          <a:p>
            <a:pPr lvl="0" rtl="0">
              <a:spcBef>
                <a:spcPts val="0"/>
              </a:spcBef>
              <a:buNone/>
            </a:pPr>
            <a:r>
              <a:rPr lang="en-US" b="1">
                <a:solidFill>
                  <a:srgbClr val="999999"/>
                </a:solidFill>
              </a:rPr>
              <a:t>Path of fireflies throughout the forest</a:t>
            </a:r>
          </a:p>
        </p:txBody>
      </p:sp>
      <p:sp>
        <p:nvSpPr>
          <p:cNvPr id="345" name="Shape 345"/>
          <p:cNvSpPr txBox="1"/>
          <p:nvPr/>
        </p:nvSpPr>
        <p:spPr>
          <a:xfrm>
            <a:off x="425700" y="3525571"/>
            <a:ext cx="3075900" cy="5793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1800" b="1">
                <a:solidFill>
                  <a:srgbClr val="FFFFFF"/>
                </a:solidFill>
              </a:rPr>
              <a:t>Does this visualization </a:t>
            </a:r>
          </a:p>
          <a:p>
            <a:pPr marL="0" marR="0" lvl="0" indent="0" algn="l" rtl="0">
              <a:lnSpc>
                <a:spcPct val="80000"/>
              </a:lnSpc>
              <a:spcBef>
                <a:spcPts val="0"/>
              </a:spcBef>
              <a:buClr>
                <a:schemeClr val="dk1"/>
              </a:buClr>
              <a:buSzPct val="25000"/>
              <a:buFont typeface="Arial"/>
              <a:buNone/>
            </a:pPr>
            <a:r>
              <a:rPr lang="en-US" sz="1800" b="1">
                <a:solidFill>
                  <a:schemeClr val="accent2"/>
                </a:solidFill>
              </a:rPr>
              <a:t>telI a</a:t>
            </a:r>
            <a:r>
              <a:rPr lang="en-US" sz="1800" b="1">
                <a:solidFill>
                  <a:schemeClr val="dk1"/>
                </a:solidFill>
              </a:rPr>
              <a:t> </a:t>
            </a:r>
            <a:r>
              <a:rPr lang="en-US" sz="1800" b="1">
                <a:solidFill>
                  <a:schemeClr val="accent2"/>
                </a:solidFill>
              </a:rPr>
              <a:t>story</a:t>
            </a:r>
            <a:r>
              <a:rPr lang="en-US" sz="1800" b="1">
                <a:solidFill>
                  <a:srgbClr val="FFFFFF"/>
                </a:solidFill>
              </a:rPr>
              <a:t>?</a:t>
            </a:r>
          </a:p>
        </p:txBody>
      </p:sp>
      <p:pic>
        <p:nvPicPr>
          <p:cNvPr id="346" name="Shape 346" descr="path of firefly.png"/>
          <p:cNvPicPr preferRelativeResize="0"/>
          <p:nvPr/>
        </p:nvPicPr>
        <p:blipFill>
          <a:blip r:embed="rId3">
            <a:alphaModFix/>
          </a:blip>
          <a:stretch>
            <a:fillRect/>
          </a:stretch>
        </p:blipFill>
        <p:spPr>
          <a:xfrm>
            <a:off x="4655401" y="1624400"/>
            <a:ext cx="3889825" cy="33666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1" y="4922607"/>
            <a:ext cx="4503000" cy="220800"/>
          </a:xfrm>
          <a:prstGeom prst="rect">
            <a:avLst/>
          </a:prstGeom>
          <a:noFill/>
          <a:ln>
            <a:noFill/>
          </a:ln>
        </p:spPr>
        <p:txBody>
          <a:bodyPr wrap="square" lIns="45700" tIns="0" rIns="0" bIns="45700" anchor="b" anchorCtr="0">
            <a:noAutofit/>
          </a:bodyPr>
          <a:lstStyle/>
          <a:p>
            <a:pPr marL="0" marR="0" lvl="0" indent="0" algn="l" rtl="0">
              <a:lnSpc>
                <a:spcPct val="100000"/>
              </a:lnSpc>
              <a:spcBef>
                <a:spcPts val="0"/>
              </a:spcBef>
              <a:spcAft>
                <a:spcPts val="0"/>
              </a:spcAft>
              <a:buClr>
                <a:srgbClr val="7F7F7F"/>
              </a:buClr>
              <a:buSzPct val="25000"/>
              <a:buFont typeface="Arial"/>
              <a:buNone/>
            </a:pPr>
            <a:endParaRPr sz="525" b="0" i="0" u="none" strike="noStrike" cap="none">
              <a:solidFill>
                <a:srgbClr val="7F7F7F"/>
              </a:solidFill>
              <a:latin typeface="Arial"/>
              <a:ea typeface="Arial"/>
              <a:cs typeface="Arial"/>
              <a:sym typeface="Arial"/>
            </a:endParaRPr>
          </a:p>
        </p:txBody>
      </p:sp>
      <p:sp>
        <p:nvSpPr>
          <p:cNvPr id="353" name="Shape 353"/>
          <p:cNvSpPr txBox="1"/>
          <p:nvPr/>
        </p:nvSpPr>
        <p:spPr>
          <a:xfrm>
            <a:off x="466275" y="206575"/>
            <a:ext cx="8248200" cy="1190400"/>
          </a:xfrm>
          <a:prstGeom prst="rect">
            <a:avLst/>
          </a:prstGeom>
          <a:noFill/>
          <a:ln>
            <a:noFill/>
          </a:ln>
        </p:spPr>
        <p:txBody>
          <a:bodyPr wrap="square" lIns="0" tIns="0" rIns="0" bIns="0" anchor="b" anchorCtr="0">
            <a:noAutofit/>
          </a:bodyPr>
          <a:lstStyle/>
          <a:p>
            <a:pPr marL="0" marR="0" lvl="0" indent="0" algn="l" rtl="0">
              <a:lnSpc>
                <a:spcPct val="80000"/>
              </a:lnSpc>
              <a:spcBef>
                <a:spcPts val="0"/>
              </a:spcBef>
              <a:buClr>
                <a:schemeClr val="dk1"/>
              </a:buClr>
              <a:buSzPct val="25000"/>
              <a:buFont typeface="Arial"/>
              <a:buNone/>
            </a:pPr>
            <a:r>
              <a:rPr lang="en-US" sz="4000" b="1">
                <a:solidFill>
                  <a:schemeClr val="dk1"/>
                </a:solidFill>
              </a:rPr>
              <a:t>How do we go from Story </a:t>
            </a:r>
            <a:r>
              <a:rPr lang="en-US" sz="4000" b="1">
                <a:solidFill>
                  <a:schemeClr val="accent2"/>
                </a:solidFill>
              </a:rPr>
              <a:t>Finding</a:t>
            </a:r>
            <a:r>
              <a:rPr lang="en-US" sz="4000" b="1">
                <a:solidFill>
                  <a:schemeClr val="dk1"/>
                </a:solidFill>
              </a:rPr>
              <a:t> </a:t>
            </a:r>
            <a:r>
              <a:rPr lang="en-US" sz="4000" b="1"/>
              <a:t>to</a:t>
            </a:r>
            <a:r>
              <a:rPr lang="en-US" sz="4000" b="1">
                <a:solidFill>
                  <a:schemeClr val="dk1"/>
                </a:solidFill>
              </a:rPr>
              <a:t> Story </a:t>
            </a:r>
            <a:r>
              <a:rPr lang="en-US" sz="4000" b="1">
                <a:solidFill>
                  <a:schemeClr val="accent2"/>
                </a:solidFill>
              </a:rPr>
              <a:t>Telling</a:t>
            </a:r>
          </a:p>
        </p:txBody>
      </p:sp>
      <p:sp>
        <p:nvSpPr>
          <p:cNvPr id="354" name="Shape 354"/>
          <p:cNvSpPr txBox="1"/>
          <p:nvPr/>
        </p:nvSpPr>
        <p:spPr>
          <a:xfrm>
            <a:off x="534963" y="1782399"/>
            <a:ext cx="2956800" cy="3309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600" b="1"/>
              <a:t>Finding</a:t>
            </a:r>
            <a:r>
              <a:rPr lang="en-US" sz="1600">
                <a:solidFill>
                  <a:schemeClr val="dk1"/>
                </a:solidFill>
              </a:rPr>
              <a:t> Stories (</a:t>
            </a:r>
            <a:r>
              <a:rPr lang="en-US" sz="1600" b="1">
                <a:solidFill>
                  <a:schemeClr val="dk1"/>
                </a:solidFill>
              </a:rPr>
              <a:t>Exploratory</a:t>
            </a:r>
            <a:r>
              <a:rPr lang="en-US" sz="1600">
                <a:solidFill>
                  <a:schemeClr val="dk1"/>
                </a:solidFill>
              </a:rPr>
              <a:t>)</a:t>
            </a:r>
          </a:p>
        </p:txBody>
      </p:sp>
      <p:sp>
        <p:nvSpPr>
          <p:cNvPr id="355" name="Shape 355"/>
          <p:cNvSpPr txBox="1">
            <a:spLocks noGrp="1"/>
          </p:cNvSpPr>
          <p:nvPr>
            <p:ph type="sldNum" idx="12"/>
          </p:nvPr>
        </p:nvSpPr>
        <p:spPr>
          <a:xfrm>
            <a:off x="8618579" y="4718361"/>
            <a:ext cx="228600" cy="179400"/>
          </a:xfrm>
          <a:prstGeom prst="rect">
            <a:avLst/>
          </a:prstGeom>
          <a:noFill/>
          <a:ln>
            <a:noFill/>
          </a:ln>
        </p:spPr>
        <p:txBody>
          <a:bodyPr wrap="square" lIns="0" tIns="0" rIns="0" bIns="0" anchor="b" anchorCtr="0">
            <a:noAutofit/>
          </a:bodyPr>
          <a:lstStyle/>
          <a:p>
            <a:pPr marL="0" marR="0" lvl="0" indent="0" algn="r" rtl="0">
              <a:spcBef>
                <a:spcPts val="0"/>
              </a:spcBef>
              <a:buSzPct val="25000"/>
              <a:buNone/>
            </a:pPr>
            <a:fld id="{00000000-1234-1234-1234-123412341234}" type="slidenum">
              <a:rPr lang="en-US" sz="750" b="1">
                <a:solidFill>
                  <a:schemeClr val="dk1"/>
                </a:solidFill>
                <a:latin typeface="Arial"/>
                <a:ea typeface="Arial"/>
                <a:cs typeface="Arial"/>
                <a:sym typeface="Arial"/>
              </a:rPr>
              <a:t>9</a:t>
            </a:fld>
            <a:endParaRPr lang="en-US" sz="750" b="1">
              <a:solidFill>
                <a:schemeClr val="dk1"/>
              </a:solidFill>
              <a:latin typeface="Arial"/>
              <a:ea typeface="Arial"/>
              <a:cs typeface="Arial"/>
              <a:sym typeface="Arial"/>
            </a:endParaRPr>
          </a:p>
        </p:txBody>
      </p:sp>
      <p:sp>
        <p:nvSpPr>
          <p:cNvPr id="356" name="Shape 356"/>
          <p:cNvSpPr txBox="1"/>
          <p:nvPr/>
        </p:nvSpPr>
        <p:spPr>
          <a:xfrm>
            <a:off x="5652238" y="1760790"/>
            <a:ext cx="2956800" cy="3741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600" b="1">
                <a:solidFill>
                  <a:schemeClr val="accent2"/>
                </a:solidFill>
              </a:rPr>
              <a:t>Telling</a:t>
            </a:r>
            <a:r>
              <a:rPr lang="en-US" sz="1600">
                <a:solidFill>
                  <a:schemeClr val="dk1"/>
                </a:solidFill>
              </a:rPr>
              <a:t> Stories (</a:t>
            </a:r>
            <a:r>
              <a:rPr lang="en-US" sz="1600" b="1">
                <a:solidFill>
                  <a:schemeClr val="accent2"/>
                </a:solidFill>
              </a:rPr>
              <a:t>Explanatory</a:t>
            </a:r>
            <a:r>
              <a:rPr lang="en-US" sz="1600">
                <a:solidFill>
                  <a:schemeClr val="dk1"/>
                </a:solidFill>
              </a:rPr>
              <a:t>)</a:t>
            </a:r>
          </a:p>
        </p:txBody>
      </p:sp>
      <p:pic>
        <p:nvPicPr>
          <p:cNvPr id="357" name="Shape 357" descr="Screen Shot 2017-09-20 at 1.54.35 PM.png"/>
          <p:cNvPicPr preferRelativeResize="0"/>
          <p:nvPr/>
        </p:nvPicPr>
        <p:blipFill>
          <a:blip r:embed="rId3">
            <a:alphaModFix/>
          </a:blip>
          <a:stretch>
            <a:fillRect/>
          </a:stretch>
        </p:blipFill>
        <p:spPr>
          <a:xfrm>
            <a:off x="736588" y="2278600"/>
            <a:ext cx="2553526" cy="1912024"/>
          </a:xfrm>
          <a:prstGeom prst="rect">
            <a:avLst/>
          </a:prstGeom>
          <a:noFill/>
          <a:ln>
            <a:noFill/>
          </a:ln>
        </p:spPr>
      </p:pic>
      <p:pic>
        <p:nvPicPr>
          <p:cNvPr id="358" name="Shape 358" descr="Screen Shot 2017-09-20 at 1.55.36 PM.png"/>
          <p:cNvPicPr preferRelativeResize="0"/>
          <p:nvPr/>
        </p:nvPicPr>
        <p:blipFill>
          <a:blip r:embed="rId4">
            <a:alphaModFix/>
          </a:blip>
          <a:stretch>
            <a:fillRect/>
          </a:stretch>
        </p:blipFill>
        <p:spPr>
          <a:xfrm>
            <a:off x="5819458" y="2215225"/>
            <a:ext cx="2622288" cy="1912024"/>
          </a:xfrm>
          <a:prstGeom prst="rect">
            <a:avLst/>
          </a:prstGeom>
          <a:noFill/>
          <a:ln>
            <a:noFill/>
          </a:ln>
        </p:spPr>
      </p:pic>
      <p:pic>
        <p:nvPicPr>
          <p:cNvPr id="359" name="Shape 359" descr="blueArrow.jpeg"/>
          <p:cNvPicPr preferRelativeResize="0"/>
          <p:nvPr/>
        </p:nvPicPr>
        <p:blipFill>
          <a:blip r:embed="rId5">
            <a:alphaModFix/>
          </a:blip>
          <a:stretch>
            <a:fillRect/>
          </a:stretch>
        </p:blipFill>
        <p:spPr>
          <a:xfrm>
            <a:off x="3799988" y="2941800"/>
            <a:ext cx="1509622" cy="58560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pt-template__NHG__mg__v5.5.1">
  <a:themeElements>
    <a:clrScheme name="Custom 1">
      <a:dk1>
        <a:srgbClr val="000000"/>
      </a:dk1>
      <a:lt1>
        <a:srgbClr val="FFFFFF"/>
      </a:lt1>
      <a:dk2>
        <a:srgbClr val="000000"/>
      </a:dk2>
      <a:lt2>
        <a:srgbClr val="FFFFFF"/>
      </a:lt2>
      <a:accent1>
        <a:srgbClr val="006CB7"/>
      </a:accent1>
      <a:accent2>
        <a:srgbClr val="3389C5"/>
      </a:accent2>
      <a:accent3>
        <a:srgbClr val="66A7D4"/>
      </a:accent3>
      <a:accent4>
        <a:srgbClr val="99C4E2"/>
      </a:accent4>
      <a:accent5>
        <a:srgbClr val="CCE2F1"/>
      </a:accent5>
      <a:accent6>
        <a:srgbClr val="ADAFAF"/>
      </a:accent6>
      <a:hlink>
        <a:srgbClr val="006CB7"/>
      </a:hlink>
      <a:folHlink>
        <a:srgbClr val="006C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template__NHG__mg__v5.5.1">
  <a:themeElements>
    <a:clrScheme name="Custom 1">
      <a:dk1>
        <a:srgbClr val="000000"/>
      </a:dk1>
      <a:lt1>
        <a:srgbClr val="FFFFFF"/>
      </a:lt1>
      <a:dk2>
        <a:srgbClr val="000000"/>
      </a:dk2>
      <a:lt2>
        <a:srgbClr val="FFFFFF"/>
      </a:lt2>
      <a:accent1>
        <a:srgbClr val="006CB7"/>
      </a:accent1>
      <a:accent2>
        <a:srgbClr val="3389C5"/>
      </a:accent2>
      <a:accent3>
        <a:srgbClr val="66A7D4"/>
      </a:accent3>
      <a:accent4>
        <a:srgbClr val="99C4E2"/>
      </a:accent4>
      <a:accent5>
        <a:srgbClr val="CCE2F1"/>
      </a:accent5>
      <a:accent6>
        <a:srgbClr val="ADAFAF"/>
      </a:accent6>
      <a:hlink>
        <a:srgbClr val="006CB7"/>
      </a:hlink>
      <a:folHlink>
        <a:srgbClr val="006C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TotalTime>
  <Words>2453</Words>
  <Application>Microsoft Macintosh PowerPoint</Application>
  <PresentationFormat>On-screen Show (16:9)</PresentationFormat>
  <Paragraphs>428</Paragraphs>
  <Slides>55</Slides>
  <Notes>55</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55</vt:i4>
      </vt:variant>
    </vt:vector>
  </HeadingPairs>
  <TitlesOfParts>
    <vt:vector size="58" baseType="lpstr">
      <vt:lpstr>Century Gothic</vt:lpstr>
      <vt:lpstr>ppt-template__NHG__mg__v5.5.1</vt:lpstr>
      <vt:lpstr>ppt-template__NHG__mg__v5.5.1</vt:lpstr>
      <vt:lpstr>Data Visualization Stories will be found, Stories will be told</vt:lpstr>
      <vt:lpstr>PowerPoint Presentation</vt:lpstr>
      <vt:lpstr>PowerPoint Presentation</vt:lpstr>
      <vt:lpstr>PowerPoint Presentation</vt:lpstr>
      <vt:lpstr>PowerPoint Presentation</vt:lpstr>
      <vt:lpstr>Fatal Crashes, 2001 - 2010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Stories will be found, Stories will be told</dc:title>
  <cp:lastModifiedBy>Neelan Coleman</cp:lastModifiedBy>
  <cp:revision>3</cp:revision>
  <dcterms:modified xsi:type="dcterms:W3CDTF">2017-10-06T18:41:50Z</dcterms:modified>
</cp:coreProperties>
</file>